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3"/>
  </p:notesMasterIdLst>
  <p:sldIdLst>
    <p:sldId id="288" r:id="rId2"/>
    <p:sldId id="290" r:id="rId3"/>
    <p:sldId id="257" r:id="rId4"/>
    <p:sldId id="258" r:id="rId5"/>
    <p:sldId id="259" r:id="rId6"/>
    <p:sldId id="286" r:id="rId7"/>
    <p:sldId id="260" r:id="rId8"/>
    <p:sldId id="261" r:id="rId9"/>
    <p:sldId id="262" r:id="rId10"/>
    <p:sldId id="289" r:id="rId11"/>
    <p:sldId id="263" r:id="rId12"/>
    <p:sldId id="264" r:id="rId13"/>
    <p:sldId id="268" r:id="rId14"/>
    <p:sldId id="265" r:id="rId15"/>
    <p:sldId id="283" r:id="rId16"/>
    <p:sldId id="266" r:id="rId17"/>
    <p:sldId id="267" r:id="rId18"/>
    <p:sldId id="271" r:id="rId19"/>
    <p:sldId id="282" r:id="rId20"/>
    <p:sldId id="277" r:id="rId21"/>
    <p:sldId id="276" r:id="rId22"/>
    <p:sldId id="278" r:id="rId23"/>
    <p:sldId id="281" r:id="rId24"/>
    <p:sldId id="273" r:id="rId25"/>
    <p:sldId id="274" r:id="rId26"/>
    <p:sldId id="275" r:id="rId27"/>
    <p:sldId id="279" r:id="rId28"/>
    <p:sldId id="280" r:id="rId29"/>
    <p:sldId id="284" r:id="rId30"/>
    <p:sldId id="285" r:id="rId31"/>
    <p:sldId id="287" r:id="rId3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89831" autoAdjust="0"/>
  </p:normalViewPr>
  <p:slideViewPr>
    <p:cSldViewPr snapToGrid="0">
      <p:cViewPr varScale="1">
        <p:scale>
          <a:sx n="64" d="100"/>
          <a:sy n="64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6B8F3-0DBB-4348-B0C6-14DDC625DE23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57C8F-0EA5-417A-BFDC-FC110CD61D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003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57C8F-0EA5-417A-BFDC-FC110CD61D0E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6072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F0E462-C141-EC50-4038-D67F4908B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xmlns="" id="{8E69B724-0038-4EFB-3820-E0604C636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xmlns="" id="{C1D97328-964F-0FD0-9BB0-72540A68B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1D2CC8A6-AEF3-EA8F-DA99-6E0AEA898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57C8F-0EA5-417A-BFDC-FC110CD61D0E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70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894B37-695B-AFD4-5795-73A65C57D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xmlns="" id="{A6F7A7E3-3D54-37F7-D1D1-225366C6A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xmlns="" id="{F3E70D77-B567-00C3-4E70-7383B0942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C96C04C9-E876-055B-258C-D04328097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57C8F-0EA5-417A-BFDC-FC110CD61D0E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86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092127-ED10-CB28-6FE6-465786AE5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xmlns="" id="{C2C16E5E-D851-84E9-FE1B-B747BCA89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xmlns="" id="{0593BD8A-CD98-84F1-8729-85C759BA2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298610AB-0506-C249-BD43-46A0D5A2C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57C8F-0EA5-417A-BFDC-FC110CD61D0E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019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5B13C0-A588-50E2-7C56-3417794BB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xmlns="" id="{3F7EFA9D-B0FB-D4B1-C87D-6A1FD3280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xmlns="" id="{548C3E78-4F09-8D08-DF99-7595D243C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0DB19216-0849-1A63-3FC9-2209F963F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57C8F-0EA5-417A-BFDC-FC110CD61D0E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734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4FD506-0265-1699-1C55-B5B397D8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xmlns="" id="{D491BAE7-3FE8-84E8-DDA2-7AC4D06A8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xmlns="" id="{9949D98C-F52D-2A97-8C17-29EA58967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E39DA585-FE26-F3C5-64D6-84069CDEC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57C8F-0EA5-417A-BFDC-FC110CD61D0E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85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CD5808-D906-B8D2-DAD6-7231A0330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xmlns="" id="{DB5F5C7D-8D9C-C894-6FBC-1A33AA750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xmlns="" id="{E5D66757-D458-0E76-185F-89D50E066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17A5F455-9468-0C34-EECA-A47D018ED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57C8F-0EA5-417A-BFDC-FC110CD61D0E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817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0F0E7B-3033-67E2-1C45-623102C7B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xmlns="" id="{7341D364-1A2A-B563-C9EC-89551B37B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xmlns="" id="{369AE63E-29BC-4015-6A8D-F3DA06B6E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3EFBF008-1A21-7763-C93E-77BBF911D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57C8F-0EA5-417A-BFDC-FC110CD61D0E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135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3524E8-C8DC-FD3D-5B29-BC9D06CFF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xmlns="" id="{BCB7CBD2-E672-24DF-D8E6-6F920E141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xmlns="" id="{DCC234EC-47FA-DBCF-F9B6-7F6EA5E69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06D3CB48-5DF1-E1C3-ACDC-2D8F56F26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57C8F-0EA5-417A-BFDC-FC110CD61D0E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77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13AE86-DEF4-05F0-7BCF-F5FFF01EE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xmlns="" id="{26554C3A-7962-4D31-87CA-12B2D5E3E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xmlns="" id="{362FB6DA-E9D0-2E3A-3015-890A0AAED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E9ED6B95-26D1-A2A3-7B66-4667F783C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57C8F-0EA5-417A-BFDC-FC110CD61D0E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877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F10F99-CAA7-1946-D1F6-73A23E326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xmlns="" id="{54342757-719D-DE25-AB06-1FADBD3F4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xmlns="" id="{555CCE2E-E758-3BA6-9869-558B0F035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6D2CFE0F-44F4-4F4F-7058-B2C256AE0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57C8F-0EA5-417A-BFDC-FC110CD61D0E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6996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01EFF1-9412-3F08-B256-CC5D18AF3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xmlns="" id="{FE762238-1001-0B64-241E-10BC0FC1E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xmlns="" id="{7774A72F-FEC9-AF90-A88B-0BD25A2B2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90A4501B-E2C6-0378-7E48-5DC4AF1A4B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57C8F-0EA5-417A-BFDC-FC110CD61D0E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8867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6EF3C9-FEF1-9ACF-3BC7-3C301181D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xmlns="" id="{09909E6E-7C26-348E-974A-BAFA5C16D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xmlns="" id="{81BBC56F-9B33-7304-1302-363AD6D0B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44E51427-58D3-E276-DA3B-8042B10DA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57C8F-0EA5-417A-BFDC-FC110CD61D0E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464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8717A9-5C44-0E9C-ED3F-3EC77D2C5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xmlns="" id="{3EBB801C-9D67-B524-1392-DFCC22D07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xmlns="" id="{2ABB47E5-56CF-979E-70AB-C901DD619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D307E35D-6BFC-CCCC-BB7C-6A82EC5D1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57C8F-0EA5-417A-BFDC-FC110CD61D0E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940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981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071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01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733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13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5677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7784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28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579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163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627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44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972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808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876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96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AB23-1BC6-4FC3-BF70-B9E696CF195E}" type="datetimeFigureOut">
              <a:rPr lang="sk-SK" smtClean="0"/>
              <a:t>13. 4. 2025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2C5839-3104-450D-B1EE-E9D27C035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500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2.png"/><Relationship Id="rId4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hyperlink" Target="&#352;kolsk&#225;%20lek&#225;re&#328;.mp4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F2F9DF1-0ED0-0483-3DFD-39FD6BAD0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2" y="118913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049B978A-2941-5DF8-B596-81793A6E8C3B}"/>
              </a:ext>
            </a:extLst>
          </p:cNvPr>
          <p:cNvSpPr txBox="1"/>
          <p:nvPr/>
        </p:nvSpPr>
        <p:spPr>
          <a:xfrm>
            <a:off x="2129990" y="56767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97482147-93FC-0DDF-FA99-D44DC8035B3E}"/>
              </a:ext>
            </a:extLst>
          </p:cNvPr>
          <p:cNvSpPr txBox="1">
            <a:spLocks/>
          </p:cNvSpPr>
          <p:nvPr/>
        </p:nvSpPr>
        <p:spPr>
          <a:xfrm>
            <a:off x="1790663" y="161003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8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Strednej zdravotníckej školy </a:t>
            </a:r>
            <a:b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Celestíny Šimurkovej v Trenčíne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xmlns="" id="{97482147-93FC-0DDF-FA99-D44DC8035B3E}"/>
              </a:ext>
            </a:extLst>
          </p:cNvPr>
          <p:cNvSpPr txBox="1">
            <a:spLocks/>
          </p:cNvSpPr>
          <p:nvPr/>
        </p:nvSpPr>
        <p:spPr>
          <a:xfrm>
            <a:off x="5666281" y="5550897"/>
            <a:ext cx="5435945" cy="974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ASZŠ SR, Banská Bystrica, 14.-15.4.2025 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xmlns="" id="{97482147-93FC-0DDF-FA99-D44DC8035B3E}"/>
              </a:ext>
            </a:extLst>
          </p:cNvPr>
          <p:cNvSpPr txBox="1">
            <a:spLocks/>
          </p:cNvSpPr>
          <p:nvPr/>
        </p:nvSpPr>
        <p:spPr>
          <a:xfrm>
            <a:off x="6111926" y="4619689"/>
            <a:ext cx="4171326" cy="974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PharmDr. Miroslav Peciar</a:t>
            </a:r>
          </a:p>
          <a:p>
            <a:pPr algn="r"/>
            <a:r>
              <a:rPr lang="sk-SK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PhDr. Monika Hermanová</a:t>
            </a:r>
          </a:p>
        </p:txBody>
      </p:sp>
      <p:pic>
        <p:nvPicPr>
          <p:cNvPr id="9" name="Obrázok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7" y="2165304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1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3D8F2B-3D75-EAC1-AEFD-0B94BA827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9711224-9C21-338F-C9AE-2ECBECAA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A9EAD567-A077-C645-873A-BAD4E2E5936C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50CB7D3E-9FB2-B5E4-1F56-650280C4DE60}"/>
              </a:ext>
            </a:extLst>
          </p:cNvPr>
          <p:cNvSpPr txBox="1">
            <a:spLocks/>
          </p:cNvSpPr>
          <p:nvPr/>
        </p:nvSpPr>
        <p:spPr>
          <a:xfrm>
            <a:off x="2514600" y="182562"/>
            <a:ext cx="9144000" cy="44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AAF23A63-D5D4-564A-F70C-5479EB9AFCB9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CCA74196-E3E7-8136-5650-A1C74B9AE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37" y="5169483"/>
            <a:ext cx="3878888" cy="1253913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EFA3E9D3-EA06-4353-0972-E641CE6C8624}"/>
              </a:ext>
            </a:extLst>
          </p:cNvPr>
          <p:cNvSpPr txBox="1"/>
          <p:nvPr/>
        </p:nvSpPr>
        <p:spPr>
          <a:xfrm>
            <a:off x="1944156" y="2331014"/>
            <a:ext cx="5367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b="1" dirty="0"/>
              <a:t>CVIČNÁ ŠKOLSKÁ LEKÁREŇ</a:t>
            </a:r>
          </a:p>
          <a:p>
            <a:endParaRPr lang="sk-SK" sz="2800" b="1" dirty="0"/>
          </a:p>
          <a:p>
            <a:endParaRPr lang="sk-SK" sz="2800" b="1" dirty="0"/>
          </a:p>
        </p:txBody>
      </p:sp>
      <p:pic>
        <p:nvPicPr>
          <p:cNvPr id="11" name="Obrázo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4763384"/>
            <a:ext cx="1523876" cy="1660012"/>
          </a:xfrm>
          <a:prstGeom prst="rect">
            <a:avLst/>
          </a:prstGeom>
        </p:spPr>
      </p:pic>
      <p:pic>
        <p:nvPicPr>
          <p:cNvPr id="10" name="Obrázok 12">
            <a:extLst>
              <a:ext uri="{FF2B5EF4-FFF2-40B4-BE49-F238E27FC236}">
                <a16:creationId xmlns:a16="http://schemas.microsoft.com/office/drawing/2014/main" xmlns="" id="{85F413D3-7BF6-B43E-20A4-061B416B10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2" b="31372"/>
          <a:stretch/>
        </p:blipFill>
        <p:spPr>
          <a:xfrm>
            <a:off x="7469314" y="1362773"/>
            <a:ext cx="3623407" cy="50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6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35AC39-5CD3-0C16-2D5D-F96ED72C6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8783AB3-DC4C-0605-7E83-C0B14C180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AADD36C1-6CA2-278B-B1A6-84D30FDC29EC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5273783F-561E-B680-38F0-442049487C17}"/>
              </a:ext>
            </a:extLst>
          </p:cNvPr>
          <p:cNvSpPr txBox="1">
            <a:spLocks/>
          </p:cNvSpPr>
          <p:nvPr/>
        </p:nvSpPr>
        <p:spPr>
          <a:xfrm>
            <a:off x="3531297" y="40250"/>
            <a:ext cx="9144000" cy="44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F79FBF48-9E26-25EF-2FD3-F71346168AB7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5D977121-C80A-18E9-E75E-EA22074B4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567" y="5615266"/>
            <a:ext cx="2706433" cy="874898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017FB2A7-DB8F-12A5-C6BE-C0CE8C31D770}"/>
              </a:ext>
            </a:extLst>
          </p:cNvPr>
          <p:cNvSpPr txBox="1"/>
          <p:nvPr/>
        </p:nvSpPr>
        <p:spPr>
          <a:xfrm>
            <a:off x="3380383" y="865152"/>
            <a:ext cx="8662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Slávnostné otvorenie školskej lekárne           </a:t>
            </a:r>
            <a:r>
              <a:rPr lang="sk-SK" sz="1600" b="1" dirty="0"/>
              <a:t>22.4.2024</a:t>
            </a: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F32743BC-D7A4-C5ED-F2B4-B6E0B995A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73" y="1769304"/>
            <a:ext cx="7048596" cy="4699063"/>
          </a:xfrm>
          <a:prstGeom prst="rect">
            <a:avLst/>
          </a:prstGeom>
        </p:spPr>
      </p:pic>
      <p:pic>
        <p:nvPicPr>
          <p:cNvPr id="12" name="Obrázo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7671F2-F0DF-9A18-3192-7D05CF9DE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083AA1-7907-FAA1-6BD9-460B9D19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393CE529-3695-0DEE-50CF-1779F5D94359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C7406B1C-CE11-2944-1D0D-EADD46DD8774}"/>
              </a:ext>
            </a:extLst>
          </p:cNvPr>
          <p:cNvSpPr txBox="1">
            <a:spLocks/>
          </p:cNvSpPr>
          <p:nvPr/>
        </p:nvSpPr>
        <p:spPr>
          <a:xfrm>
            <a:off x="3384030" y="68016"/>
            <a:ext cx="9144000" cy="44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5384D1EA-5B43-FB31-7478-66F456D7712F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0E8F6BEA-BE61-C877-8AC9-75B349895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86" y="1779386"/>
            <a:ext cx="7529021" cy="5019347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xmlns="" id="{CD69F816-4BA0-3B2F-1F42-2E70FA9D4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672" y="4044957"/>
            <a:ext cx="1752127" cy="67793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97809C1A-3A82-B8A2-1CED-DD7A17AF7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204" y="5429337"/>
            <a:ext cx="1879336" cy="450763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813E8ECC-2051-AB3D-2851-990DCE4C19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72" y="2605832"/>
            <a:ext cx="2266476" cy="732675"/>
          </a:xfrm>
          <a:prstGeom prst="rect">
            <a:avLst/>
          </a:prstGeom>
        </p:spPr>
      </p:pic>
      <p:pic>
        <p:nvPicPr>
          <p:cNvPr id="15" name="Obrázok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  <p:sp>
        <p:nvSpPr>
          <p:cNvPr id="16" name="BlokTextu 8">
            <a:extLst>
              <a:ext uri="{FF2B5EF4-FFF2-40B4-BE49-F238E27FC236}">
                <a16:creationId xmlns:a16="http://schemas.microsoft.com/office/drawing/2014/main" xmlns="" id="{017FB2A7-DB8F-12A5-C6BE-C0CE8C31D770}"/>
              </a:ext>
            </a:extLst>
          </p:cNvPr>
          <p:cNvSpPr txBox="1"/>
          <p:nvPr/>
        </p:nvSpPr>
        <p:spPr>
          <a:xfrm>
            <a:off x="3092010" y="924365"/>
            <a:ext cx="929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Slávnostné otvorenie školskej lekárne</a:t>
            </a:r>
          </a:p>
        </p:txBody>
      </p:sp>
    </p:spTree>
    <p:extLst>
      <p:ext uri="{BB962C8B-B14F-4D97-AF65-F5344CB8AC3E}">
        <p14:creationId xmlns:p14="http://schemas.microsoft.com/office/powerpoint/2010/main" val="209395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5BD4E8-99C3-6729-342C-75AB2EA0B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8780283-B356-9460-33EC-36F3E852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B52B775D-67A3-F04F-48C0-EF3734BF3654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0A3B9AA0-196E-3494-57E7-58BE3993F341}"/>
              </a:ext>
            </a:extLst>
          </p:cNvPr>
          <p:cNvSpPr txBox="1">
            <a:spLocks/>
          </p:cNvSpPr>
          <p:nvPr/>
        </p:nvSpPr>
        <p:spPr>
          <a:xfrm>
            <a:off x="2514600" y="182562"/>
            <a:ext cx="9144000" cy="44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48ABCA8C-33EA-5B73-FD61-55DE47F75CD2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A67C77D5-3C36-A4F0-0373-FC2347B54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840" y="6154029"/>
            <a:ext cx="1944760" cy="628675"/>
          </a:xfrm>
          <a:prstGeom prst="rect">
            <a:avLst/>
          </a:prstGeom>
        </p:spPr>
      </p:pic>
      <p:pic>
        <p:nvPicPr>
          <p:cNvPr id="11" name="Obrázo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  <p:pic>
        <p:nvPicPr>
          <p:cNvPr id="6" name="Obrázok 5" descr="Obrázok, na ktorom je stena, vnútri, nábytok, stôl&#10;&#10;Obsah vygenerovaný umelou inteligenciou môže byť nesprávny.">
            <a:extLst>
              <a:ext uri="{FF2B5EF4-FFF2-40B4-BE49-F238E27FC236}">
                <a16:creationId xmlns:a16="http://schemas.microsoft.com/office/drawing/2014/main" xmlns="" id="{BBC4FE27-3332-ECB1-32C2-22FAC9B22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88" y="1007467"/>
            <a:ext cx="8813716" cy="49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8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1D33B9-BEA7-44B9-8A5C-B317BA570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315FB6B-CE32-7F98-7CE2-3793AFE29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9395CBE9-190B-EC74-CD62-4FEA805F67E0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1636D1E5-8DB7-9919-42D8-EE018572A520}"/>
              </a:ext>
            </a:extLst>
          </p:cNvPr>
          <p:cNvSpPr txBox="1">
            <a:spLocks/>
          </p:cNvSpPr>
          <p:nvPr/>
        </p:nvSpPr>
        <p:spPr>
          <a:xfrm>
            <a:off x="2514600" y="182562"/>
            <a:ext cx="9144000" cy="44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A0F73F6D-04DB-6AE8-DB5E-4D76A9AC13D2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BC3A03C1-40D1-4F96-754D-2351C98A7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413" y="1045633"/>
            <a:ext cx="2470203" cy="798533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31AB283E-6008-675B-1C8C-F1908172BA61}"/>
              </a:ext>
            </a:extLst>
          </p:cNvPr>
          <p:cNvSpPr txBox="1"/>
          <p:nvPr/>
        </p:nvSpPr>
        <p:spPr>
          <a:xfrm>
            <a:off x="3339336" y="2494859"/>
            <a:ext cx="71727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Používanie školskej lekárne </a:t>
            </a:r>
          </a:p>
          <a:p>
            <a:pPr algn="ctr"/>
            <a:r>
              <a:rPr lang="sk-SK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SZŠ C. Šimurkovej v Trenčíne</a:t>
            </a:r>
          </a:p>
          <a:p>
            <a:pPr algn="ctr"/>
            <a:endParaRPr lang="sk-SK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Praktické ukážky 2025</a:t>
            </a:r>
          </a:p>
        </p:txBody>
      </p:sp>
      <p:pic>
        <p:nvPicPr>
          <p:cNvPr id="10" name="Obrázo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5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AFA6BE-3A21-FEDD-EDC2-6D807190E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D12AD90-7DDF-59F7-E8C1-A53590BE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9ED419B1-6A91-B21D-FA60-8A10629B9550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A7EDE634-2E00-3ADC-302B-D097CBFB0D5B}"/>
              </a:ext>
            </a:extLst>
          </p:cNvPr>
          <p:cNvSpPr txBox="1">
            <a:spLocks/>
          </p:cNvSpPr>
          <p:nvPr/>
        </p:nvSpPr>
        <p:spPr>
          <a:xfrm>
            <a:off x="2514600" y="182562"/>
            <a:ext cx="9144000" cy="44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6DA36EAB-F183-F234-EA31-B1A59963B45C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D1614813-BC4E-4224-A98F-3BAFC1D2F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292" y="638467"/>
            <a:ext cx="1510554" cy="48831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CB02FBCE-6430-E182-CE5B-89B2FF2C1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4"/>
          <a:stretch/>
        </p:blipFill>
        <p:spPr>
          <a:xfrm>
            <a:off x="2871362" y="1316559"/>
            <a:ext cx="8031961" cy="5229786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DD68945B-339F-FCEE-CD67-6033ED3856C3}"/>
              </a:ext>
            </a:extLst>
          </p:cNvPr>
          <p:cNvSpPr txBox="1"/>
          <p:nvPr/>
        </p:nvSpPr>
        <p:spPr>
          <a:xfrm>
            <a:off x="1839764" y="709935"/>
            <a:ext cx="537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</a:rPr>
              <a:t>Vyučovacia hodina FGF </a:t>
            </a:r>
          </a:p>
        </p:txBody>
      </p:sp>
      <p:pic>
        <p:nvPicPr>
          <p:cNvPr id="12" name="Obrázo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96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751397-22D7-8A12-B898-53CC15D4C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3BF8D8E-BFF8-69A9-CBA9-968A901A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48719520-11AE-DA14-17E2-9FD6336574B1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5CD655D1-2651-CAF2-8C60-368ACD15A565}"/>
              </a:ext>
            </a:extLst>
          </p:cNvPr>
          <p:cNvSpPr txBox="1">
            <a:spLocks/>
          </p:cNvSpPr>
          <p:nvPr/>
        </p:nvSpPr>
        <p:spPr>
          <a:xfrm>
            <a:off x="2514600" y="182562"/>
            <a:ext cx="9144000" cy="44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8AAE6E75-9130-1849-A67F-2A62CCA6AC17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18081571-0133-1956-D30F-D2FA16D27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834" y="889474"/>
            <a:ext cx="1510554" cy="488311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D68CF140-D0B2-42F7-5C70-D768CBA85995}"/>
              </a:ext>
            </a:extLst>
          </p:cNvPr>
          <p:cNvSpPr txBox="1"/>
          <p:nvPr/>
        </p:nvSpPr>
        <p:spPr>
          <a:xfrm>
            <a:off x="2624944" y="892064"/>
            <a:ext cx="415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</a:rPr>
              <a:t>Vyučovacia hodina FCV 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196A7928-7B3F-9933-70D1-BE6EE2D6C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" b="14690"/>
          <a:stretch/>
        </p:blipFill>
        <p:spPr>
          <a:xfrm>
            <a:off x="5564306" y="1640728"/>
            <a:ext cx="3456028" cy="5073339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4C6D2501-BAEF-8CE7-4ACF-CE44823D6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8"/>
          <a:stretch/>
        </p:blipFill>
        <p:spPr>
          <a:xfrm>
            <a:off x="9082927" y="1651751"/>
            <a:ext cx="3015461" cy="507334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FCE9D7D8-9E58-2C23-1F25-4CD6B39027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30" y="1662775"/>
            <a:ext cx="2843878" cy="5051292"/>
          </a:xfrm>
          <a:prstGeom prst="rect">
            <a:avLst/>
          </a:prstGeom>
        </p:spPr>
      </p:pic>
      <p:pic>
        <p:nvPicPr>
          <p:cNvPr id="14" name="Obrázok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88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55CCE1-4594-AE93-EDCB-05907CB50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802D812-FC96-D9B4-D928-C26E9FAE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C203C85D-A5B4-D50A-4007-25385218FD27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F38A7592-9B69-0AB9-9F82-217999438B67}"/>
              </a:ext>
            </a:extLst>
          </p:cNvPr>
          <p:cNvSpPr txBox="1">
            <a:spLocks/>
          </p:cNvSpPr>
          <p:nvPr/>
        </p:nvSpPr>
        <p:spPr>
          <a:xfrm>
            <a:off x="2514600" y="182562"/>
            <a:ext cx="9144000" cy="44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939878CA-853F-B822-A381-26DE60DB5BE5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D3E9AA70-24B6-385A-2CB9-F6E629B69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91299"/>
            <a:ext cx="2148109" cy="69441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6C25852D-12A5-8347-73D9-F1EE3A2ABD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/>
          <a:stretch/>
        </p:blipFill>
        <p:spPr>
          <a:xfrm>
            <a:off x="8726645" y="1562739"/>
            <a:ext cx="3008986" cy="5212594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DA55DE0A-81F5-11E2-C605-320698416A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1" b="2661"/>
          <a:stretch/>
        </p:blipFill>
        <p:spPr>
          <a:xfrm>
            <a:off x="4543400" y="1562739"/>
            <a:ext cx="3861054" cy="5212594"/>
          </a:xfrm>
          <a:prstGeom prst="rect">
            <a:avLst/>
          </a:prstGeom>
        </p:spPr>
      </p:pic>
      <p:pic>
        <p:nvPicPr>
          <p:cNvPr id="13" name="Obrázok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3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3B553E-4463-57E4-697F-0E7514173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A38D7EC-2736-D180-5D14-C2380DA4D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35282E9C-29F8-3CCC-3E97-78AF482F2175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FBC1B8BF-DF59-26B7-7F07-0CD56E1A5D2F}"/>
              </a:ext>
            </a:extLst>
          </p:cNvPr>
          <p:cNvSpPr txBox="1">
            <a:spLocks/>
          </p:cNvSpPr>
          <p:nvPr/>
        </p:nvSpPr>
        <p:spPr>
          <a:xfrm>
            <a:off x="3677575" y="110066"/>
            <a:ext cx="7114248" cy="31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B5F5C592-4118-BFAC-93B3-000D567719FC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502256EB-549E-A65F-7471-4DA481CCE8AF}"/>
              </a:ext>
            </a:extLst>
          </p:cNvPr>
          <p:cNvSpPr txBox="1"/>
          <p:nvPr/>
        </p:nvSpPr>
        <p:spPr>
          <a:xfrm>
            <a:off x="2548470" y="2484903"/>
            <a:ext cx="86389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Popis školskej lekárne </a:t>
            </a:r>
          </a:p>
          <a:p>
            <a:pPr algn="ctr"/>
            <a:r>
              <a:rPr lang="sk-SK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SZŠ C. Šimurkovej v Trenčíne</a:t>
            </a:r>
          </a:p>
          <a:p>
            <a:pPr algn="ctr"/>
            <a:r>
              <a:rPr lang="sk-SK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„simulátora“ podľa aktuálneho ŠVP</a:t>
            </a:r>
          </a:p>
        </p:txBody>
      </p:sp>
      <p:pic>
        <p:nvPicPr>
          <p:cNvPr id="8" name="Obrázo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23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BB2459-ABC6-8D71-C2BC-5D6A4F6A3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0643A5F-C0C7-9229-81C2-B06E5B68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65F1E0F4-4965-EB6B-E072-5AEEC5539101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FA9298B0-4DF0-850B-C46B-AD9079C493C4}"/>
              </a:ext>
            </a:extLst>
          </p:cNvPr>
          <p:cNvSpPr txBox="1">
            <a:spLocks/>
          </p:cNvSpPr>
          <p:nvPr/>
        </p:nvSpPr>
        <p:spPr>
          <a:xfrm>
            <a:off x="3677575" y="110066"/>
            <a:ext cx="7114248" cy="31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45BE4B2F-EADD-8031-BCCC-0DF2AD961FE2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2788981B-AAE1-F301-9F6E-2143A5D6D1EB}"/>
              </a:ext>
            </a:extLst>
          </p:cNvPr>
          <p:cNvSpPr txBox="1"/>
          <p:nvPr/>
        </p:nvSpPr>
        <p:spPr>
          <a:xfrm>
            <a:off x="3051630" y="5967736"/>
            <a:ext cx="7655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/>
              <a:t>Softvér </a:t>
            </a:r>
            <a:r>
              <a:rPr lang="sk-SK" sz="2400" b="1" dirty="0" err="1"/>
              <a:t>Pharmacy</a:t>
            </a:r>
            <a:r>
              <a:rPr lang="sk-SK" sz="2400" b="1" dirty="0"/>
              <a:t> od firmy </a:t>
            </a:r>
            <a:r>
              <a:rPr lang="sk-SK" sz="2400" b="1" dirty="0" err="1"/>
              <a:t>nrsys</a:t>
            </a:r>
            <a:r>
              <a:rPr lang="sk-SK" sz="2400" b="1" dirty="0"/>
              <a:t> – modul pokladňa výdaja </a:t>
            </a:r>
          </a:p>
          <a:p>
            <a:pPr algn="ctr"/>
            <a:r>
              <a:rPr lang="sk-SK" sz="2400" b="1" dirty="0"/>
              <a:t>voľnopredajných prípravkov v uzamykateľnej skrinke</a:t>
            </a: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DA727459-AC44-F5F7-788C-783C58BD5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5" y="847418"/>
            <a:ext cx="2773393" cy="4926099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xmlns="" id="{095012DF-4899-A894-4789-B49454500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8"/>
          <a:stretch/>
        </p:blipFill>
        <p:spPr>
          <a:xfrm>
            <a:off x="8245441" y="847418"/>
            <a:ext cx="3337401" cy="4942222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xmlns="" id="{187F2279-5720-B5BE-9987-C7A7A11851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49" y="847418"/>
            <a:ext cx="2773393" cy="4926098"/>
          </a:xfrm>
          <a:prstGeom prst="rect">
            <a:avLst/>
          </a:prstGeom>
        </p:spPr>
      </p:pic>
      <p:pic>
        <p:nvPicPr>
          <p:cNvPr id="12" name="Obrázok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0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 r="44122" b="11737"/>
          <a:stretch/>
        </p:blipFill>
        <p:spPr bwMode="auto">
          <a:xfrm>
            <a:off x="0" y="617823"/>
            <a:ext cx="4586990" cy="2000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90" y="1167149"/>
            <a:ext cx="7130948" cy="475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9" t="15493" b="11737"/>
          <a:stretch/>
        </p:blipFill>
        <p:spPr bwMode="auto">
          <a:xfrm>
            <a:off x="512514" y="3094363"/>
            <a:ext cx="3786814" cy="2000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4426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09B72C-B517-A118-7E95-6E7E9F90A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F3A8E12-ED20-C13B-67FA-16EFE5A0C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EFC1ABDB-C1D9-4C62-3597-9E6C6AE452F1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094FF66A-B168-86CB-6E8E-3A8893405E79}"/>
              </a:ext>
            </a:extLst>
          </p:cNvPr>
          <p:cNvSpPr txBox="1">
            <a:spLocks/>
          </p:cNvSpPr>
          <p:nvPr/>
        </p:nvSpPr>
        <p:spPr>
          <a:xfrm>
            <a:off x="3677575" y="110066"/>
            <a:ext cx="7114248" cy="31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69AF6FDD-9F91-8D5D-7CA2-FCC45291363E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7E381487-0ABB-4E65-D6B7-13E3874366C3}"/>
              </a:ext>
            </a:extLst>
          </p:cNvPr>
          <p:cNvSpPr txBox="1"/>
          <p:nvPr/>
        </p:nvSpPr>
        <p:spPr>
          <a:xfrm>
            <a:off x="3494130" y="5969743"/>
            <a:ext cx="697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/>
              <a:t>Uloženie liekov v originálom nábytku firmy BENU SR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A65A77D5-07D1-2F37-DE2B-A3BEB7883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57" y="835966"/>
            <a:ext cx="2659974" cy="4724643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E18A158F-9CED-2A1B-225C-B85C276EC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99" y="835965"/>
            <a:ext cx="2659974" cy="4724643"/>
          </a:xfrm>
          <a:prstGeom prst="rect">
            <a:avLst/>
          </a:prstGeom>
        </p:spPr>
      </p:pic>
      <p:pic>
        <p:nvPicPr>
          <p:cNvPr id="12" name="Obrázok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8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3B682E1-B019-D680-AEC7-80BC6FF60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D32226F-AB09-ACA8-2FBF-7A8DD03A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9B065ABA-AD3B-9056-7DE5-EA7DF9FD885A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00853E2F-DC1C-594F-93DA-EF7A598CD406}"/>
              </a:ext>
            </a:extLst>
          </p:cNvPr>
          <p:cNvSpPr txBox="1">
            <a:spLocks/>
          </p:cNvSpPr>
          <p:nvPr/>
        </p:nvSpPr>
        <p:spPr>
          <a:xfrm>
            <a:off x="3677575" y="110066"/>
            <a:ext cx="7114248" cy="31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9AEC95CE-98B7-5895-37C1-BD3CC09DA0FE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7ACA2D9A-EF1D-1902-CFEF-E2A500943A19}"/>
              </a:ext>
            </a:extLst>
          </p:cNvPr>
          <p:cNvSpPr txBox="1"/>
          <p:nvPr/>
        </p:nvSpPr>
        <p:spPr>
          <a:xfrm>
            <a:off x="3116388" y="5760994"/>
            <a:ext cx="7675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/>
              <a:t>Modul pokladňa doplnený skenerom čiarových a QR kódov</a:t>
            </a:r>
          </a:p>
          <a:p>
            <a:pPr algn="ctr"/>
            <a:r>
              <a:rPr lang="sk-SK" sz="2400" b="1" dirty="0"/>
              <a:t>spolupracujúcou softvérom </a:t>
            </a:r>
            <a:r>
              <a:rPr lang="sk-SK" sz="2400" b="1" dirty="0" err="1"/>
              <a:t>Pharmacy</a:t>
            </a:r>
            <a:endParaRPr lang="sk-SK" sz="2400" b="1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A0B90196-DEC1-8DC7-0455-EDF982A274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82" y="812708"/>
            <a:ext cx="2568638" cy="4562412"/>
          </a:xfrm>
          <a:prstGeom prst="rect">
            <a:avLst/>
          </a:prstGeom>
        </p:spPr>
      </p:pic>
      <p:sp>
        <p:nvSpPr>
          <p:cNvPr id="9" name="Šípka: doprava 8">
            <a:extLst>
              <a:ext uri="{FF2B5EF4-FFF2-40B4-BE49-F238E27FC236}">
                <a16:creationId xmlns:a16="http://schemas.microsoft.com/office/drawing/2014/main" xmlns="" id="{D6DD3499-BCEE-02DA-A880-BF23AD4858A1}"/>
              </a:ext>
            </a:extLst>
          </p:cNvPr>
          <p:cNvSpPr/>
          <p:nvPr/>
        </p:nvSpPr>
        <p:spPr>
          <a:xfrm rot="8053458">
            <a:off x="8641742" y="2002380"/>
            <a:ext cx="1482571" cy="3713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BA22F5F1-31E6-E386-0766-904BB121E6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26" y="812707"/>
            <a:ext cx="2568638" cy="4562413"/>
          </a:xfrm>
          <a:prstGeom prst="rect">
            <a:avLst/>
          </a:prstGeom>
        </p:spPr>
      </p:pic>
      <p:sp>
        <p:nvSpPr>
          <p:cNvPr id="12" name="Šípka: doprava 11">
            <a:extLst>
              <a:ext uri="{FF2B5EF4-FFF2-40B4-BE49-F238E27FC236}">
                <a16:creationId xmlns:a16="http://schemas.microsoft.com/office/drawing/2014/main" xmlns="" id="{C24E8CE6-0674-B19E-681F-C4B6CD4A9F8F}"/>
              </a:ext>
            </a:extLst>
          </p:cNvPr>
          <p:cNvSpPr/>
          <p:nvPr/>
        </p:nvSpPr>
        <p:spPr>
          <a:xfrm rot="4572703">
            <a:off x="5238743" y="2199424"/>
            <a:ext cx="1482571" cy="3713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77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2BB8BC-88F0-F133-545B-E4430A559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832A141-1280-E3E5-537F-69293C49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84AE4F93-6AD7-75E2-B950-4DC31C76290D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1BF7878A-C280-8E93-BBF2-0ADD81D8C3A5}"/>
              </a:ext>
            </a:extLst>
          </p:cNvPr>
          <p:cNvSpPr txBox="1">
            <a:spLocks/>
          </p:cNvSpPr>
          <p:nvPr/>
        </p:nvSpPr>
        <p:spPr>
          <a:xfrm>
            <a:off x="3677575" y="110066"/>
            <a:ext cx="7114248" cy="31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49449541-E79C-16C9-9F38-5DAFC3EF2319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C78D39F1-C88E-6AC0-7059-17ECA0884425}"/>
              </a:ext>
            </a:extLst>
          </p:cNvPr>
          <p:cNvSpPr txBox="1"/>
          <p:nvPr/>
        </p:nvSpPr>
        <p:spPr>
          <a:xfrm>
            <a:off x="2826305" y="5943107"/>
            <a:ext cx="7655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/>
              <a:t>Softvér </a:t>
            </a:r>
            <a:r>
              <a:rPr lang="sk-SK" sz="2400" b="1" dirty="0" err="1"/>
              <a:t>Pharmacy</a:t>
            </a:r>
            <a:r>
              <a:rPr lang="sk-SK" sz="2400" b="1" dirty="0"/>
              <a:t> od firmy </a:t>
            </a:r>
            <a:r>
              <a:rPr lang="sk-SK" sz="2400" b="1" dirty="0" err="1"/>
              <a:t>nrsys</a:t>
            </a:r>
            <a:r>
              <a:rPr lang="sk-SK" sz="2400" b="1" dirty="0"/>
              <a:t> – modul pokladňa výdaja </a:t>
            </a:r>
          </a:p>
          <a:p>
            <a:pPr algn="ctr"/>
            <a:r>
              <a:rPr lang="sk-SK" sz="2400" b="1" dirty="0"/>
              <a:t>voľnopredajných prípravkov v uzamykateľnej skrinke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2A7CB9A2-CCCD-DB58-2F10-BF0D61324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5"/>
          <a:stretch/>
        </p:blipFill>
        <p:spPr>
          <a:xfrm>
            <a:off x="2011062" y="1147078"/>
            <a:ext cx="9979840" cy="4491283"/>
          </a:xfrm>
          <a:prstGeom prst="rect">
            <a:avLst/>
          </a:prstGeom>
        </p:spPr>
      </p:pic>
      <p:pic>
        <p:nvPicPr>
          <p:cNvPr id="10" name="Obrázo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839029-193B-E905-253B-E2948DF33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E148C55-5138-DD6C-8449-0B6CF45A4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5DAE08E8-7D6B-5639-A681-20F469FBA04F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EEA22030-0CED-9862-E25E-5969C9239BCA}"/>
              </a:ext>
            </a:extLst>
          </p:cNvPr>
          <p:cNvSpPr txBox="1">
            <a:spLocks/>
          </p:cNvSpPr>
          <p:nvPr/>
        </p:nvSpPr>
        <p:spPr>
          <a:xfrm>
            <a:off x="3677575" y="110066"/>
            <a:ext cx="7114248" cy="31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8C421C3F-E400-05AD-3C08-F64CB05A595B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B603269E-98A4-E898-1A90-9AC92289E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11" y="793177"/>
            <a:ext cx="8606010" cy="4845184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B63D36BD-A7E0-A9FB-B891-5E895E12A5F5}"/>
              </a:ext>
            </a:extLst>
          </p:cNvPr>
          <p:cNvSpPr txBox="1"/>
          <p:nvPr/>
        </p:nvSpPr>
        <p:spPr>
          <a:xfrm>
            <a:off x="2826305" y="5901425"/>
            <a:ext cx="7655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/>
              <a:t>Softvér </a:t>
            </a:r>
            <a:r>
              <a:rPr lang="sk-SK" sz="2400" b="1" dirty="0" err="1"/>
              <a:t>Pharmacy</a:t>
            </a:r>
            <a:r>
              <a:rPr lang="sk-SK" sz="2400" b="1" dirty="0"/>
              <a:t> od firmy </a:t>
            </a:r>
            <a:r>
              <a:rPr lang="sk-SK" sz="2400" b="1" dirty="0" err="1"/>
              <a:t>nrsys</a:t>
            </a:r>
            <a:r>
              <a:rPr lang="sk-SK" sz="2400" b="1" dirty="0"/>
              <a:t> – modul pokladňa výdaja </a:t>
            </a:r>
          </a:p>
          <a:p>
            <a:pPr algn="ctr"/>
            <a:r>
              <a:rPr lang="sk-SK" sz="2400" b="1" dirty="0"/>
              <a:t>voľnopredajných prípravkov v uzamykateľnej skrinke</a:t>
            </a:r>
          </a:p>
        </p:txBody>
      </p:sp>
      <p:pic>
        <p:nvPicPr>
          <p:cNvPr id="11" name="Obrázo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79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1F6DEB-41F8-999F-822A-4FC7AC1CC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03FF9E9-B19A-3966-41FE-C9F134D7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A58907AF-3BFB-051B-1C60-DFD6CE0CC72F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10C982C8-43CF-58A7-8D93-E676ED592752}"/>
              </a:ext>
            </a:extLst>
          </p:cNvPr>
          <p:cNvSpPr txBox="1">
            <a:spLocks/>
          </p:cNvSpPr>
          <p:nvPr/>
        </p:nvSpPr>
        <p:spPr>
          <a:xfrm>
            <a:off x="3677575" y="110066"/>
            <a:ext cx="7114248" cy="31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5E6DBA51-AA39-921F-9BDE-EBCA1CE10E66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4ED5F074-AE2C-39BC-BDAA-4BB779783C8F}"/>
              </a:ext>
            </a:extLst>
          </p:cNvPr>
          <p:cNvSpPr txBox="1"/>
          <p:nvPr/>
        </p:nvSpPr>
        <p:spPr>
          <a:xfrm>
            <a:off x="2244953" y="5804851"/>
            <a:ext cx="946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/>
              <a:t>Softvér ADC </a:t>
            </a:r>
            <a:r>
              <a:rPr lang="sk-SK" sz="2400" b="1" dirty="0" err="1"/>
              <a:t>NobelKOMPLET</a:t>
            </a:r>
            <a:r>
              <a:rPr lang="sk-SK" sz="2400" b="1" dirty="0"/>
              <a:t> od firmy </a:t>
            </a:r>
            <a:r>
              <a:rPr lang="sk-SK" sz="2400" b="1" dirty="0" err="1"/>
              <a:t>PharmINFO</a:t>
            </a:r>
            <a:r>
              <a:rPr lang="sk-SK" sz="2400" b="1" dirty="0"/>
              <a:t> – prepojenie v module </a:t>
            </a:r>
          </a:p>
          <a:p>
            <a:pPr algn="ctr"/>
            <a:r>
              <a:rPr lang="sk-SK" sz="2400" b="1" dirty="0"/>
              <a:t>pokladňa výdaja voľnopredajných prípravkov v uzamykateľnej skrinke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00660F50-171C-2F53-3C16-6ED296A96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r="1233"/>
          <a:stretch/>
        </p:blipFill>
        <p:spPr>
          <a:xfrm>
            <a:off x="2244953" y="792393"/>
            <a:ext cx="9653491" cy="4811789"/>
          </a:xfrm>
          <a:prstGeom prst="rect">
            <a:avLst/>
          </a:prstGeom>
        </p:spPr>
      </p:pic>
      <p:pic>
        <p:nvPicPr>
          <p:cNvPr id="10" name="Obrázo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C8BB59-751D-4816-1E7F-C64E3858D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CE189C1-741E-2618-15BA-307F1E02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27C28907-5620-B305-424D-F17C1CB551B7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E4A27147-7080-ECE5-A331-5ED82AB61E9D}"/>
              </a:ext>
            </a:extLst>
          </p:cNvPr>
          <p:cNvSpPr txBox="1">
            <a:spLocks/>
          </p:cNvSpPr>
          <p:nvPr/>
        </p:nvSpPr>
        <p:spPr>
          <a:xfrm>
            <a:off x="3677575" y="110066"/>
            <a:ext cx="7114248" cy="31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FB246C32-278D-0153-5CB4-A0C129BE85EB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6BB62D6A-95FB-6AFF-B899-7649DF6DBEA3}"/>
              </a:ext>
            </a:extLst>
          </p:cNvPr>
          <p:cNvSpPr txBox="1"/>
          <p:nvPr/>
        </p:nvSpPr>
        <p:spPr>
          <a:xfrm>
            <a:off x="2591182" y="5834832"/>
            <a:ext cx="8784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/>
              <a:t>Modul pokladňa doplnený uzamykateľnou pokladničnou zásuvkou </a:t>
            </a:r>
          </a:p>
          <a:p>
            <a:pPr algn="ctr"/>
            <a:r>
              <a:rPr lang="sk-SK" sz="2400" b="1" dirty="0"/>
              <a:t>spolupracujúcou softvérom s hracími peniazmi eurami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6C846B7A-1984-7284-7F87-6EF621963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82" y="834608"/>
            <a:ext cx="8396730" cy="4727359"/>
          </a:xfrm>
          <a:prstGeom prst="rect">
            <a:avLst/>
          </a:prstGeom>
        </p:spPr>
      </p:pic>
      <p:sp>
        <p:nvSpPr>
          <p:cNvPr id="9" name="Šípka: nadol 8">
            <a:extLst>
              <a:ext uri="{FF2B5EF4-FFF2-40B4-BE49-F238E27FC236}">
                <a16:creationId xmlns:a16="http://schemas.microsoft.com/office/drawing/2014/main" xmlns="" id="{899FA1D5-1FBC-EE44-5F70-D09410029A60}"/>
              </a:ext>
            </a:extLst>
          </p:cNvPr>
          <p:cNvSpPr/>
          <p:nvPr/>
        </p:nvSpPr>
        <p:spPr>
          <a:xfrm>
            <a:off x="6186572" y="3198287"/>
            <a:ext cx="284085" cy="8176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17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031DEC9-0541-F0C6-0ED7-4FBC318A8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D941CDD-F134-3CDB-FB6E-B17B8873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A3BC2988-F931-89DD-E030-47B74572D82C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678FC4F9-91B1-0C4E-E1CA-1DDBE58D1973}"/>
              </a:ext>
            </a:extLst>
          </p:cNvPr>
          <p:cNvSpPr txBox="1">
            <a:spLocks/>
          </p:cNvSpPr>
          <p:nvPr/>
        </p:nvSpPr>
        <p:spPr>
          <a:xfrm>
            <a:off x="3677575" y="110066"/>
            <a:ext cx="7114248" cy="31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8B634230-EE1C-B7F6-2403-F503025F3691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A540BA6F-2FA8-31DB-5088-A897E20A5870}"/>
              </a:ext>
            </a:extLst>
          </p:cNvPr>
          <p:cNvSpPr txBox="1"/>
          <p:nvPr/>
        </p:nvSpPr>
        <p:spPr>
          <a:xfrm>
            <a:off x="2591181" y="5812204"/>
            <a:ext cx="8784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/>
              <a:t>Modul pokladňa doplnený uzamykateľnou pokladničnou zásuvkou </a:t>
            </a:r>
          </a:p>
          <a:p>
            <a:pPr algn="ctr"/>
            <a:r>
              <a:rPr lang="sk-SK" sz="2400" b="1" dirty="0"/>
              <a:t>spolupracujúcou softvérom s hracími peniazmi eurami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276EC31A-D6B4-6B41-245F-45F1E37129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35" y="768027"/>
            <a:ext cx="2741998" cy="4870334"/>
          </a:xfrm>
          <a:prstGeom prst="rect">
            <a:avLst/>
          </a:prstGeom>
        </p:spPr>
      </p:pic>
      <p:sp>
        <p:nvSpPr>
          <p:cNvPr id="10" name="Šípka: doprava 9">
            <a:extLst>
              <a:ext uri="{FF2B5EF4-FFF2-40B4-BE49-F238E27FC236}">
                <a16:creationId xmlns:a16="http://schemas.microsoft.com/office/drawing/2014/main" xmlns="" id="{8E21ADF2-491B-A733-7FD5-C80D0BAA98E1}"/>
              </a:ext>
            </a:extLst>
          </p:cNvPr>
          <p:cNvSpPr/>
          <p:nvPr/>
        </p:nvSpPr>
        <p:spPr>
          <a:xfrm rot="476551">
            <a:off x="4824641" y="3183729"/>
            <a:ext cx="1877302" cy="3167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61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AE6E1C-3B89-38E1-2C24-EB90D61FA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E0BAA1B-7638-877D-767B-DE0D3105D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0B25A9C1-BC69-8B24-45DB-0ED8D739C6D3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80AA03E4-E383-38C5-53F7-381E4E786693}"/>
              </a:ext>
            </a:extLst>
          </p:cNvPr>
          <p:cNvSpPr txBox="1">
            <a:spLocks/>
          </p:cNvSpPr>
          <p:nvPr/>
        </p:nvSpPr>
        <p:spPr>
          <a:xfrm>
            <a:off x="3677575" y="110066"/>
            <a:ext cx="7114248" cy="31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7FC41C35-A0EF-70A6-C280-DB4978AD9068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3DC61A5A-FB7B-4A91-72AA-AACE62DBE1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69" y="617863"/>
            <a:ext cx="2705843" cy="4806115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861BCC9F-19B7-63C1-2B55-B4E544EBECD0}"/>
              </a:ext>
            </a:extLst>
          </p:cNvPr>
          <p:cNvSpPr txBox="1"/>
          <p:nvPr/>
        </p:nvSpPr>
        <p:spPr>
          <a:xfrm>
            <a:off x="2994505" y="5778601"/>
            <a:ext cx="7865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/>
              <a:t>Modul pokladňa doplnený tlačiarňou pokladničných bločkov</a:t>
            </a:r>
          </a:p>
          <a:p>
            <a:pPr algn="ctr"/>
            <a:r>
              <a:rPr lang="sk-SK" sz="2400" b="1" dirty="0"/>
              <a:t> prepojený na testovaciu prevádzku FS SR</a:t>
            </a:r>
          </a:p>
        </p:txBody>
      </p:sp>
      <p:sp>
        <p:nvSpPr>
          <p:cNvPr id="15" name="Šípka: doprava 14">
            <a:extLst>
              <a:ext uri="{FF2B5EF4-FFF2-40B4-BE49-F238E27FC236}">
                <a16:creationId xmlns:a16="http://schemas.microsoft.com/office/drawing/2014/main" xmlns="" id="{37802C51-1697-97D7-3C4C-A0CC7A001A9F}"/>
              </a:ext>
            </a:extLst>
          </p:cNvPr>
          <p:cNvSpPr/>
          <p:nvPr/>
        </p:nvSpPr>
        <p:spPr>
          <a:xfrm rot="8200833">
            <a:off x="7077849" y="2320964"/>
            <a:ext cx="1198485" cy="5237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  <p:pic>
        <p:nvPicPr>
          <p:cNvPr id="3" name="Obrázok 2" descr="Obrázok, na ktorom je text, potvrdenie&#10;&#10;Obsah vygenerovaný umelou inteligenciou môže byť nesprávny.">
            <a:extLst>
              <a:ext uri="{FF2B5EF4-FFF2-40B4-BE49-F238E27FC236}">
                <a16:creationId xmlns:a16="http://schemas.microsoft.com/office/drawing/2014/main" xmlns="" id="{929EA8B4-2348-82A4-51B7-5D7A9E7E7E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99" y="934674"/>
            <a:ext cx="2068224" cy="44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64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741C85-5C16-FDC8-8E4E-18FD50B88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E4081D3-5D29-F445-7D22-D885B564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9A0F506A-E1F4-CB15-C196-349FC06E1B1B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42F53A1E-43C4-F50E-CC71-393803EF7B3C}"/>
              </a:ext>
            </a:extLst>
          </p:cNvPr>
          <p:cNvSpPr txBox="1">
            <a:spLocks/>
          </p:cNvSpPr>
          <p:nvPr/>
        </p:nvSpPr>
        <p:spPr>
          <a:xfrm>
            <a:off x="3677575" y="110066"/>
            <a:ext cx="7114248" cy="31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C4A749C3-3A5C-F649-A432-A7687EE95779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DBBA1DC4-D76D-5F0A-B59E-A76A34D51984}"/>
              </a:ext>
            </a:extLst>
          </p:cNvPr>
          <p:cNvSpPr txBox="1"/>
          <p:nvPr/>
        </p:nvSpPr>
        <p:spPr>
          <a:xfrm>
            <a:off x="2618303" y="2635493"/>
            <a:ext cx="86389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Uplatnenie školskej lekárne</a:t>
            </a:r>
          </a:p>
          <a:p>
            <a:pPr algn="ctr"/>
            <a:r>
              <a:rPr lang="sk-SK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SZŠ C. Šimurkovej v Trenčíne</a:t>
            </a:r>
          </a:p>
          <a:p>
            <a:pPr algn="ctr"/>
            <a:r>
              <a:rPr lang="sk-SK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„simulátora“ podľa aktuálneho ŠVP</a:t>
            </a:r>
          </a:p>
        </p:txBody>
      </p:sp>
      <p:pic>
        <p:nvPicPr>
          <p:cNvPr id="9" name="Obrázo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8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06A1BE5-9F9C-4BEB-7908-A1E9E3E82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0830198-CA13-0A6D-6831-79F0589AF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E84AD4D6-1E6B-AAA8-8AF0-FF37441DB375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7737D9BC-CDC5-12CD-0615-166926604F41}"/>
              </a:ext>
            </a:extLst>
          </p:cNvPr>
          <p:cNvSpPr txBox="1">
            <a:spLocks/>
          </p:cNvSpPr>
          <p:nvPr/>
        </p:nvSpPr>
        <p:spPr>
          <a:xfrm>
            <a:off x="3677575" y="110066"/>
            <a:ext cx="7114248" cy="31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267541E8-D67E-3312-C325-ABCB59B45EDB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E16F24AE-0007-4B63-2857-DFAFCE496EB8}"/>
              </a:ext>
            </a:extLst>
          </p:cNvPr>
          <p:cNvSpPr txBox="1"/>
          <p:nvPr/>
        </p:nvSpPr>
        <p:spPr>
          <a:xfrm>
            <a:off x="1944157" y="760338"/>
            <a:ext cx="66807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rgbClr val="00B0F0"/>
                </a:solidFill>
              </a:rPr>
              <a:t>Farmakológia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rgbClr val="00B0F0"/>
                </a:solidFill>
              </a:rPr>
              <a:t>Farmaceutické cvičenia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rgbClr val="00B0F0"/>
                </a:solidFill>
              </a:rPr>
              <a:t>Ekonomika a prevádzka lekárne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E8053BC2-1513-E236-D42D-E165929AC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7" b="-871"/>
          <a:stretch/>
        </p:blipFill>
        <p:spPr>
          <a:xfrm>
            <a:off x="9474707" y="2709249"/>
            <a:ext cx="2634231" cy="407929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2E637E6B-40C6-58AA-9950-A6069852B6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9"/>
          <a:stretch/>
        </p:blipFill>
        <p:spPr>
          <a:xfrm>
            <a:off x="1964682" y="2848169"/>
            <a:ext cx="2503277" cy="3940370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xmlns="" id="{BFA8430A-DA28-4369-C60F-73EBFCF153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74" y="3718036"/>
            <a:ext cx="4717932" cy="2656196"/>
          </a:xfrm>
          <a:prstGeom prst="rect">
            <a:avLst/>
          </a:prstGeom>
        </p:spPr>
      </p:pic>
      <p:pic>
        <p:nvPicPr>
          <p:cNvPr id="14" name="Obrázok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0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F2F9DF1-0ED0-0483-3DFD-39FD6BAD0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049B978A-2941-5DF8-B596-81793A6E8C3B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0D9728AF-F112-E5F6-53DD-5C950B0DC296}"/>
              </a:ext>
            </a:extLst>
          </p:cNvPr>
          <p:cNvSpPr txBox="1">
            <a:spLocks/>
          </p:cNvSpPr>
          <p:nvPr/>
        </p:nvSpPr>
        <p:spPr>
          <a:xfrm>
            <a:off x="2514600" y="182562"/>
            <a:ext cx="9144000" cy="44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D886DACB-E8F3-AD74-6D24-322A13BEEB10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C12BDDC2-688F-00B8-ED2E-D6C25F8A3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068" y="905934"/>
            <a:ext cx="9827563" cy="5344547"/>
          </a:xfrm>
          <a:prstGeom prst="rect">
            <a:avLst/>
          </a:prstGeom>
        </p:spPr>
      </p:pic>
      <p:sp>
        <p:nvSpPr>
          <p:cNvPr id="10" name="Šípka: doprava 9">
            <a:extLst>
              <a:ext uri="{FF2B5EF4-FFF2-40B4-BE49-F238E27FC236}">
                <a16:creationId xmlns:a16="http://schemas.microsoft.com/office/drawing/2014/main" xmlns="" id="{987C9287-F203-C70B-D212-EDEBB00E805F}"/>
              </a:ext>
            </a:extLst>
          </p:cNvPr>
          <p:cNvSpPr/>
          <p:nvPr/>
        </p:nvSpPr>
        <p:spPr>
          <a:xfrm rot="9207596">
            <a:off x="6149111" y="3128475"/>
            <a:ext cx="535362" cy="3639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" y="4639734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61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5185193-34ED-4A27-0DE0-399D0ECF4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6BF9698-B2B3-97DB-6E4E-49999CFD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17471A68-0837-58D6-A23A-8AC14AC34A97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D913B4CF-20A6-E12F-E127-74394D79DA7B}"/>
              </a:ext>
            </a:extLst>
          </p:cNvPr>
          <p:cNvSpPr txBox="1">
            <a:spLocks/>
          </p:cNvSpPr>
          <p:nvPr/>
        </p:nvSpPr>
        <p:spPr>
          <a:xfrm>
            <a:off x="3677575" y="110066"/>
            <a:ext cx="7114248" cy="31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2756008F-DF00-C304-C2A9-B5940308F285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3034DE10-2742-6FD4-ABFE-066A60F3F818}"/>
              </a:ext>
            </a:extLst>
          </p:cNvPr>
          <p:cNvSpPr txBox="1"/>
          <p:nvPr/>
        </p:nvSpPr>
        <p:spPr>
          <a:xfrm>
            <a:off x="1904146" y="1348975"/>
            <a:ext cx="680102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rgbClr val="00B0F0"/>
                </a:solidFill>
              </a:rPr>
              <a:t>Farmakognózia a fytoterapia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rgbClr val="00B0F0"/>
                </a:solidFill>
              </a:rPr>
              <a:t>Príprava liekov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rgbClr val="00B0F0"/>
                </a:solidFill>
              </a:rPr>
              <a:t>Finančná gramotnosť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rgbClr val="00B0F0"/>
                </a:solidFill>
              </a:rPr>
              <a:t>Iné (najmä) odborné</a:t>
            </a:r>
          </a:p>
          <a:p>
            <a:r>
              <a:rPr lang="sk-SK" sz="3600" b="1" dirty="0">
                <a:solidFill>
                  <a:srgbClr val="00B0F0"/>
                </a:solidFill>
              </a:rPr>
              <a:t>   predmety</a:t>
            </a:r>
          </a:p>
          <a:p>
            <a:r>
              <a:rPr lang="sk-SK" sz="2400" b="1" i="1" dirty="0">
                <a:solidFill>
                  <a:srgbClr val="00B0F0"/>
                </a:solidFill>
              </a:rPr>
              <a:t>    </a:t>
            </a:r>
            <a:r>
              <a:rPr lang="sk-SK" sz="3200" b="1" i="1" dirty="0">
                <a:solidFill>
                  <a:srgbClr val="00B0F0"/>
                </a:solidFill>
              </a:rPr>
              <a:t>(závisí od učiteľa a jeho </a:t>
            </a:r>
          </a:p>
          <a:p>
            <a:r>
              <a:rPr lang="sk-SK" sz="3200" b="1" i="1" dirty="0">
                <a:solidFill>
                  <a:srgbClr val="00B0F0"/>
                </a:solidFill>
              </a:rPr>
              <a:t>     kreatívneho prístupu</a:t>
            </a:r>
          </a:p>
          <a:p>
            <a:r>
              <a:rPr lang="sk-SK" sz="3200" b="1" i="1" dirty="0">
                <a:solidFill>
                  <a:srgbClr val="00B0F0"/>
                </a:solidFill>
              </a:rPr>
              <a:t>     k prepojeniu s praxou)</a:t>
            </a:r>
          </a:p>
          <a:p>
            <a:endParaRPr lang="sk-SK" sz="2800" b="1" dirty="0">
              <a:solidFill>
                <a:srgbClr val="00B0F0"/>
              </a:solidFill>
            </a:endParaRPr>
          </a:p>
          <a:p>
            <a:endParaRPr lang="sk-SK" sz="2800" b="1" dirty="0">
              <a:solidFill>
                <a:srgbClr val="00B0F0"/>
              </a:solidFill>
            </a:endParaRPr>
          </a:p>
          <a:p>
            <a:endParaRPr lang="sk-SK" sz="2800" b="1" dirty="0">
              <a:solidFill>
                <a:srgbClr val="00B0F0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A881A397-E76F-9468-FC97-94049405A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40" y="2194117"/>
            <a:ext cx="2642380" cy="4180941"/>
          </a:xfrm>
          <a:prstGeom prst="rect">
            <a:avLst/>
          </a:prstGeom>
        </p:spPr>
      </p:pic>
      <p:pic>
        <p:nvPicPr>
          <p:cNvPr id="10" name="Obrázo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45C501C-4F0A-56F5-303F-9F1942E2E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E876EC1-EDEB-9257-23F1-37271193B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FFC80B8C-31D3-25E5-2A1A-B2DD3539B5F0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9CEAF50C-41CF-F593-8B97-B8E07D739FBE}"/>
              </a:ext>
            </a:extLst>
          </p:cNvPr>
          <p:cNvSpPr txBox="1">
            <a:spLocks/>
          </p:cNvSpPr>
          <p:nvPr/>
        </p:nvSpPr>
        <p:spPr>
          <a:xfrm>
            <a:off x="3677575" y="110066"/>
            <a:ext cx="7114248" cy="31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B9BAFF9A-340A-F84F-FFFF-3762D313DE02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E71954EF-7D4B-87EB-021C-8AF3ED5ACF9C}"/>
              </a:ext>
            </a:extLst>
          </p:cNvPr>
          <p:cNvSpPr txBox="1"/>
          <p:nvPr/>
        </p:nvSpPr>
        <p:spPr>
          <a:xfrm>
            <a:off x="5848136" y="2629770"/>
            <a:ext cx="41873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solidFill>
                  <a:srgbClr val="00B0F0"/>
                </a:solidFill>
              </a:rPr>
              <a:t>Ďakujem za </a:t>
            </a:r>
          </a:p>
          <a:p>
            <a:r>
              <a:rPr lang="sk-SK" sz="4000" b="1" dirty="0">
                <a:solidFill>
                  <a:srgbClr val="00B0F0"/>
                </a:solidFill>
              </a:rPr>
              <a:t>         pozornosť </a:t>
            </a:r>
          </a:p>
          <a:p>
            <a:endParaRPr lang="sk-SK" sz="4000" b="1" dirty="0">
              <a:solidFill>
                <a:srgbClr val="00B0F0"/>
              </a:solidFill>
            </a:endParaRPr>
          </a:p>
          <a:p>
            <a:r>
              <a:rPr lang="sk-SK" sz="4000" b="1" dirty="0">
                <a:solidFill>
                  <a:srgbClr val="00B0F0"/>
                </a:solidFill>
              </a:rPr>
              <a:t>  </a:t>
            </a:r>
          </a:p>
        </p:txBody>
      </p:sp>
      <p:pic>
        <p:nvPicPr>
          <p:cNvPr id="8" name="Obrázo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  <p:pic>
        <p:nvPicPr>
          <p:cNvPr id="10" name="Obrázok 12">
            <a:hlinkClick r:id="rId5" action="ppaction://hlinkfile"/>
            <a:extLst>
              <a:ext uri="{FF2B5EF4-FFF2-40B4-BE49-F238E27FC236}">
                <a16:creationId xmlns:a16="http://schemas.microsoft.com/office/drawing/2014/main" xmlns="" id="{4C6D2501-BAEF-8CE7-4ACF-CE44823D6D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8"/>
          <a:stretch/>
        </p:blipFill>
        <p:spPr>
          <a:xfrm>
            <a:off x="2383427" y="1045633"/>
            <a:ext cx="3015461" cy="507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9895AA-210A-675A-F3C4-E7BA2FF3B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6FB3FCD-A217-4A81-9105-CCEC00A06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0F8EBAD4-4889-2E9F-3306-5A3D941A8C87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01CB618E-B446-63AB-B82F-C1DA73C568BE}"/>
              </a:ext>
            </a:extLst>
          </p:cNvPr>
          <p:cNvSpPr txBox="1">
            <a:spLocks/>
          </p:cNvSpPr>
          <p:nvPr/>
        </p:nvSpPr>
        <p:spPr>
          <a:xfrm>
            <a:off x="2514600" y="182562"/>
            <a:ext cx="9144000" cy="44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134A02BA-6813-9F11-DB70-F611CC6613D1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38F8BC16-AC26-7B98-2570-1775DC695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062" y="914400"/>
            <a:ext cx="9965970" cy="5494458"/>
          </a:xfrm>
          <a:prstGeom prst="rect">
            <a:avLst/>
          </a:prstGeom>
        </p:spPr>
      </p:pic>
      <p:sp>
        <p:nvSpPr>
          <p:cNvPr id="6" name="Šípka: nadol 5">
            <a:extLst>
              <a:ext uri="{FF2B5EF4-FFF2-40B4-BE49-F238E27FC236}">
                <a16:creationId xmlns:a16="http://schemas.microsoft.com/office/drawing/2014/main" xmlns="" id="{0E246DA2-600F-186B-1964-FBE166D35420}"/>
              </a:ext>
            </a:extLst>
          </p:cNvPr>
          <p:cNvSpPr/>
          <p:nvPr/>
        </p:nvSpPr>
        <p:spPr>
          <a:xfrm rot="3548838">
            <a:off x="6826721" y="3773635"/>
            <a:ext cx="334652" cy="13356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  <p:pic>
        <p:nvPicPr>
          <p:cNvPr id="9" name="Obrázo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" y="4763836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2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736B6A-6425-5F00-6CE1-FB2EB6D64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FF51D47-54BC-52D9-6F0A-5CB87A92B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5753BAE4-5850-0F72-9365-B89E9C773E05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B89151C6-48EF-2F2C-580E-1F06728B8CA2}"/>
              </a:ext>
            </a:extLst>
          </p:cNvPr>
          <p:cNvSpPr txBox="1">
            <a:spLocks/>
          </p:cNvSpPr>
          <p:nvPr/>
        </p:nvSpPr>
        <p:spPr>
          <a:xfrm>
            <a:off x="2514600" y="182562"/>
            <a:ext cx="9144000" cy="44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84A7C81E-E7CB-C6AA-0514-52ADEC068D94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46EAB946-F149-05A3-E70D-C8A7A15AB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062" y="1153737"/>
            <a:ext cx="3283718" cy="4601323"/>
          </a:xfrm>
          <a:prstGeom prst="rect">
            <a:avLst/>
          </a:prstGeom>
          <a:solidFill>
            <a:srgbClr val="92D050"/>
          </a:solidFill>
          <a:effectLst>
            <a:softEdge rad="12700"/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3399D987-4BF2-8E99-A31D-6BE5B0EEF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496" y="1471469"/>
            <a:ext cx="6520433" cy="4094085"/>
          </a:xfrm>
          <a:prstGeom prst="rect">
            <a:avLst/>
          </a:prstGeom>
        </p:spPr>
      </p:pic>
      <p:sp>
        <p:nvSpPr>
          <p:cNvPr id="11" name="Šípka: doprava 10">
            <a:extLst>
              <a:ext uri="{FF2B5EF4-FFF2-40B4-BE49-F238E27FC236}">
                <a16:creationId xmlns:a16="http://schemas.microsoft.com/office/drawing/2014/main" xmlns="" id="{64E32DA5-202D-F4D1-CDC3-F986CC292C92}"/>
              </a:ext>
            </a:extLst>
          </p:cNvPr>
          <p:cNvSpPr/>
          <p:nvPr/>
        </p:nvSpPr>
        <p:spPr>
          <a:xfrm rot="12540409">
            <a:off x="11108265" y="3140035"/>
            <a:ext cx="863600" cy="3408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DCAD9DEE-F67D-E52D-17F1-FE63E05F46DC}"/>
              </a:ext>
            </a:extLst>
          </p:cNvPr>
          <p:cNvSpPr txBox="1"/>
          <p:nvPr/>
        </p:nvSpPr>
        <p:spPr>
          <a:xfrm>
            <a:off x="11079785" y="561656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/>
              <a:t>15</a:t>
            </a:r>
          </a:p>
        </p:txBody>
      </p:sp>
      <p:pic>
        <p:nvPicPr>
          <p:cNvPr id="13" name="Obrázo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" y="4735548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3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CBBE8B-0A3F-301A-41D0-A5AB61BB7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D8E2EC4-5E4E-1A4B-B0CD-9FB2A13D5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0DD25E2C-6A82-92EF-CF6B-33DD245125C8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9610070A-A0F9-13B0-5A68-BF90DD06D03C}"/>
              </a:ext>
            </a:extLst>
          </p:cNvPr>
          <p:cNvSpPr txBox="1">
            <a:spLocks/>
          </p:cNvSpPr>
          <p:nvPr/>
        </p:nvSpPr>
        <p:spPr>
          <a:xfrm>
            <a:off x="2514600" y="182562"/>
            <a:ext cx="9144000" cy="44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96A57999-4236-57B9-07C1-2CD2AD8A3F85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F87F3612-E041-0FE4-E2F5-85A2ACF2D890}"/>
              </a:ext>
            </a:extLst>
          </p:cNvPr>
          <p:cNvSpPr txBox="1"/>
          <p:nvPr/>
        </p:nvSpPr>
        <p:spPr>
          <a:xfrm>
            <a:off x="3563629" y="2063972"/>
            <a:ext cx="59747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Spolupráca s firmou</a:t>
            </a:r>
          </a:p>
          <a:p>
            <a:pPr algn="ctr"/>
            <a:r>
              <a:rPr lang="sk-SK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BENU SR a BENU ČR</a:t>
            </a:r>
          </a:p>
        </p:txBody>
      </p:sp>
      <p:pic>
        <p:nvPicPr>
          <p:cNvPr id="8" name="Obrázok 2">
            <a:extLst>
              <a:ext uri="{FF2B5EF4-FFF2-40B4-BE49-F238E27FC236}">
                <a16:creationId xmlns:a16="http://schemas.microsoft.com/office/drawing/2014/main" xmlns="" id="{A2EC2E17-2E70-5314-BA0B-566F7755F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32" y="5046134"/>
            <a:ext cx="3664021" cy="1184454"/>
          </a:xfrm>
          <a:prstGeom prst="rect">
            <a:avLst/>
          </a:prstGeom>
        </p:spPr>
      </p:pic>
      <p:pic>
        <p:nvPicPr>
          <p:cNvPr id="9" name="Obrázo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8A23F9-D5C7-F7C8-D418-C601A6916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AD9081B-7587-DAAE-9342-6A1EBE00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19037B96-472B-D53F-93BD-B12266E95E05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9D431612-E264-C2BD-635E-3DFD4A898F1D}"/>
              </a:ext>
            </a:extLst>
          </p:cNvPr>
          <p:cNvSpPr txBox="1">
            <a:spLocks/>
          </p:cNvSpPr>
          <p:nvPr/>
        </p:nvSpPr>
        <p:spPr>
          <a:xfrm>
            <a:off x="2514600" y="182562"/>
            <a:ext cx="9144000" cy="44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E9E16EB8-1D74-B745-8633-B0F149B2CEC7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A2EC2E17-2E70-5314-BA0B-566F7755F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40" y="814982"/>
            <a:ext cx="4616547" cy="1492374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A6DEFC55-5330-8557-7D09-DD2748BD1FBF}"/>
              </a:ext>
            </a:extLst>
          </p:cNvPr>
          <p:cNvSpPr txBox="1"/>
          <p:nvPr/>
        </p:nvSpPr>
        <p:spPr>
          <a:xfrm>
            <a:off x="2228000" y="2848802"/>
            <a:ext cx="9717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dlhodobá spolupráca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zabezpečenie odbornej praxe v lekárňach siene BENU SR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prednášky pre žiakov na vybrané odborné témy (prezenčne, online)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odborné semináre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pravidelné stretnutia so zástupcami firmy a oboznámenie budúcich absolventov s možnosťami ich uplatnenia vo firme BENU SR a ČR</a:t>
            </a:r>
          </a:p>
        </p:txBody>
      </p:sp>
      <p:pic>
        <p:nvPicPr>
          <p:cNvPr id="9" name="Obrázo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6" y="4788582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4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3D8F2B-3D75-EAC1-AEFD-0B94BA827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9711224-9C21-338F-C9AE-2ECBECAA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A9EAD567-A077-C645-873A-BAD4E2E5936C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50CB7D3E-9FB2-B5E4-1F56-650280C4DE60}"/>
              </a:ext>
            </a:extLst>
          </p:cNvPr>
          <p:cNvSpPr txBox="1">
            <a:spLocks/>
          </p:cNvSpPr>
          <p:nvPr/>
        </p:nvSpPr>
        <p:spPr>
          <a:xfrm>
            <a:off x="2514600" y="182562"/>
            <a:ext cx="9144000" cy="44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AAF23A63-D5D4-564A-F70C-5479EB9AFCB9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CCA74196-E3E7-8136-5650-A1C74B9AE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26" y="695060"/>
            <a:ext cx="3878888" cy="125391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3FED1E2C-EF23-EB5D-FD97-B9832229D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46" y="2331014"/>
            <a:ext cx="5715000" cy="3810000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EFA3E9D3-EA06-4353-0972-E641CE6C8624}"/>
              </a:ext>
            </a:extLst>
          </p:cNvPr>
          <p:cNvSpPr txBox="1"/>
          <p:nvPr/>
        </p:nvSpPr>
        <p:spPr>
          <a:xfrm>
            <a:off x="1944157" y="2331014"/>
            <a:ext cx="393889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b="1" dirty="0"/>
              <a:t>podpora vydania</a:t>
            </a:r>
          </a:p>
          <a:p>
            <a:r>
              <a:rPr lang="sk-SK" sz="2800" b="1" dirty="0"/>
              <a:t>    pracovných zošitov </a:t>
            </a:r>
          </a:p>
          <a:p>
            <a:r>
              <a:rPr lang="sk-SK" sz="2800" b="1" dirty="0"/>
              <a:t>    pre cvičenia z </a:t>
            </a:r>
          </a:p>
          <a:p>
            <a:r>
              <a:rPr lang="sk-SK" sz="2800" b="1" dirty="0"/>
              <a:t>    farmakognózie </a:t>
            </a:r>
          </a:p>
          <a:p>
            <a:r>
              <a:rPr lang="sk-SK" sz="2800" b="1" dirty="0"/>
              <a:t>    a fytoterapie</a:t>
            </a:r>
          </a:p>
          <a:p>
            <a:endParaRPr lang="sk-SK" sz="2800" b="1" dirty="0"/>
          </a:p>
          <a:p>
            <a:endParaRPr lang="sk-SK" sz="2800" b="1" dirty="0"/>
          </a:p>
        </p:txBody>
      </p:sp>
      <p:pic>
        <p:nvPicPr>
          <p:cNvPr id="11" name="Obrázo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4763384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05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284E4B-F812-064B-4D08-067FF9528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4062302-E590-AEBD-4242-46170130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110066"/>
            <a:ext cx="1403350" cy="18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EA7A957A-DFC6-58DA-561D-C51B2BD8E481}"/>
              </a:ext>
            </a:extLst>
          </p:cNvPr>
          <p:cNvSpPr txBox="1"/>
          <p:nvPr/>
        </p:nvSpPr>
        <p:spPr>
          <a:xfrm>
            <a:off x="1710266" y="110066"/>
            <a:ext cx="76201" cy="66886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FFAD487B-C63F-372E-0096-B1D7E23CBF1E}"/>
              </a:ext>
            </a:extLst>
          </p:cNvPr>
          <p:cNvSpPr txBox="1">
            <a:spLocks/>
          </p:cNvSpPr>
          <p:nvPr/>
        </p:nvSpPr>
        <p:spPr>
          <a:xfrm>
            <a:off x="2514600" y="182562"/>
            <a:ext cx="9144000" cy="44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Cvičná školská lekáreň Strednej zdravotníckej školy C. Šimurkovej v Trenčíne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37599B65-EE3D-D89C-2227-7FBDEB3EB943}"/>
              </a:ext>
            </a:extLst>
          </p:cNvPr>
          <p:cNvSpPr/>
          <p:nvPr/>
        </p:nvSpPr>
        <p:spPr>
          <a:xfrm>
            <a:off x="456369" y="284880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DAC26F6A-3F41-D661-0DE6-2EB8C5AAC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99" y="5593469"/>
            <a:ext cx="2706433" cy="874898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B5150E43-067A-8782-7356-6560B452C30F}"/>
              </a:ext>
            </a:extLst>
          </p:cNvPr>
          <p:cNvSpPr txBox="1"/>
          <p:nvPr/>
        </p:nvSpPr>
        <p:spPr>
          <a:xfrm>
            <a:off x="2244953" y="1463807"/>
            <a:ext cx="38039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/>
              <a:t>pracovné zošity</a:t>
            </a:r>
          </a:p>
          <a:p>
            <a:r>
              <a:rPr lang="sk-SK" sz="2800" b="1" dirty="0"/>
              <a:t>CFF, FGF </a:t>
            </a:r>
          </a:p>
          <a:p>
            <a:r>
              <a:rPr lang="sk-SK" sz="2800" b="1" dirty="0"/>
              <a:t>na laboratórnom cvičení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4A8949C7-B8BE-B4EB-91B8-DCCD66F469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09" y="1472510"/>
            <a:ext cx="4659407" cy="310627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028A62FE-AAA3-0EC4-0C87-37AFF4930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63" y="3381993"/>
            <a:ext cx="5021750" cy="3347833"/>
          </a:xfrm>
          <a:prstGeom prst="rect">
            <a:avLst/>
          </a:prstGeom>
        </p:spPr>
      </p:pic>
      <p:pic>
        <p:nvPicPr>
          <p:cNvPr id="13" name="Obrázok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4808355"/>
            <a:ext cx="1523876" cy="16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2152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</TotalTime>
  <Words>675</Words>
  <Application>Microsoft Office PowerPoint</Application>
  <PresentationFormat>Širokoúhlá obrazovka</PresentationFormat>
  <Paragraphs>140</Paragraphs>
  <Slides>31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Trebuchet MS</vt:lpstr>
      <vt:lpstr>Wingdings</vt:lpstr>
      <vt:lpstr>Wingdings 3</vt:lpstr>
      <vt:lpstr>Faseta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Peciar</dc:creator>
  <cp:lastModifiedBy>Moni</cp:lastModifiedBy>
  <cp:revision>64</cp:revision>
  <dcterms:created xsi:type="dcterms:W3CDTF">2025-04-06T08:02:48Z</dcterms:created>
  <dcterms:modified xsi:type="dcterms:W3CDTF">2025-04-13T21:48:09Z</dcterms:modified>
</cp:coreProperties>
</file>