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6" r:id="rId2"/>
    <p:sldId id="265" r:id="rId3"/>
    <p:sldId id="263" r:id="rId4"/>
    <p:sldId id="261" r:id="rId5"/>
    <p:sldId id="262" r:id="rId6"/>
    <p:sldId id="267" r:id="rId7"/>
    <p:sldId id="268" r:id="rId8"/>
    <p:sldId id="269" r:id="rId9"/>
    <p:sldId id="270" r:id="rId10"/>
    <p:sldId id="271" r:id="rId11"/>
  </p:sldIdLst>
  <p:sldSz cx="9144000" cy="6858000" type="screen4x3"/>
  <p:notesSz cx="6858000" cy="9144000"/>
  <p:defaultTextStyle>
    <a:lvl1pPr marL="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1" autoAdjust="0"/>
    <p:restoredTop sz="94660"/>
  </p:normalViewPr>
  <p:slideViewPr>
    <p:cSldViewPr>
      <p:cViewPr varScale="1">
        <p:scale>
          <a:sx n="85" d="100"/>
          <a:sy n="85" d="100"/>
        </p:scale>
        <p:origin x="46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cs-CZ" sz="1200"/>
            </a:lvl1pPr>
            <a:extLst/>
          </a:lstStyle>
          <a:p>
            <a:endParaRPr lang="cs-CZ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cs-CZ" sz="1200"/>
            </a:lvl1pPr>
            <a:extLst/>
          </a:lstStyle>
          <a:p>
            <a:fld id="{6E7D018D-748F-47BF-843A-40349A141CAC}" type="datetimeFigureOut">
              <a:rPr lang="cs-CZ" smtClean="0"/>
              <a:pPr/>
              <a:t>07.04.2025</a:t>
            </a:fld>
            <a:endParaRPr lang="cs-CZ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cs-CZ" sz="1200"/>
            </a:lvl1pPr>
            <a:extLst/>
          </a:lstStyle>
          <a:p>
            <a:endParaRPr lang="cs-CZ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cs-CZ" sz="1200"/>
            </a:lvl1pPr>
            <a:extLst/>
          </a:lstStyle>
          <a:p>
            <a:fld id="{04AC5213-BACC-41AB-9B61-B40CF6C5296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cs-CZ" sz="1200"/>
            </a:lvl1pPr>
            <a:extLst/>
          </a:lstStyle>
          <a:p>
            <a:endParaRPr lang="cs-CZ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cs-CZ" sz="1200"/>
            </a:lvl1pPr>
            <a:extLst/>
          </a:lstStyle>
          <a:p>
            <a:fld id="{23E9B8FB-2ABD-42C9-A6DA-A6789EAF441D}" type="datetimeFigureOut">
              <a:rPr lang="sk-SK"/>
              <a:pPr/>
              <a:t>7. 4. 2025</a:t>
            </a:fld>
            <a:endParaRPr lang="cs-CZ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cs-CZ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cs-CZ" sz="1200"/>
            </a:lvl1pPr>
            <a:extLst/>
          </a:lstStyle>
          <a:p>
            <a:endParaRPr lang="cs-CZ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cs-CZ" sz="1200"/>
            </a:lvl1pPr>
            <a:extLst/>
          </a:lstStyle>
          <a:p>
            <a:fld id="{BE2A7042-DEED-4AA1-9E89-4A16B2572577}" type="slidenum">
              <a:rPr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bálka totoal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cs-CZ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cs-CZ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 eaLnBrk="1" latinLnBrk="0" hangingPunct="1">
              <a:buFontTx/>
              <a:buNone/>
              <a:defRPr kumimoji="0" lang="cs-CZ" sz="48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cs-CZ"/>
              <a:t>Klepnutím přidáte název fotoalba.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cs-CZ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cs-CZ"/>
              <a:t>Klepnutím na ikonu přidáte obrázek.</a:t>
            </a:r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cs-CZ">
                <a:solidFill>
                  <a:schemeClr val="bg1"/>
                </a:solidFill>
              </a:rPr>
              <a:pPr algn="r"/>
              <a:t>07.04.2025</a:t>
            </a:fld>
            <a:endParaRPr kumimoji="0" lang="cs-CZ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kumimoji="0" lang="cs-CZ">
                <a:solidFill>
                  <a:schemeClr val="bg1"/>
                </a:solidFill>
              </a:rPr>
              <a:pPr/>
              <a:t>‹#›</a:t>
            </a:fld>
            <a:endParaRPr kumimoji="0" lang="cs-CZ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/>
          <a:p>
            <a:endParaRPr kumimoji="0" lang="cs-CZ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 eaLnBrk="1" latinLnBrk="0" hangingPunct="1">
              <a:buNone/>
              <a:defRPr kumimoji="0" lang="cs-CZ" sz="2000">
                <a:solidFill>
                  <a:srgbClr val="FFFFFF"/>
                </a:solidFill>
              </a:defRPr>
            </a:lvl1pPr>
          </a:lstStyle>
          <a:p>
            <a:pPr lvl="0"/>
            <a:r>
              <a:rPr kumimoji="0" lang="cs-CZ"/>
              <a:t>Klepnutím přidáte datum a další podrobnosti.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ránky na šířku s titulkem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cs-CZ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cs-CZ"/>
              <a:t>Klepnutím na ikonu přidáte obrázek.</a:t>
            </a:r>
            <a:endParaRPr/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cs-CZ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cs-CZ"/>
              <a:t>Klepnutím na ikonu přidáte obrázek.</a:t>
            </a:r>
            <a:endParaRPr/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cs-CZ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cs-CZ"/>
              <a:t>Klepnutím na ikonu přidáte obrázek.</a:t>
            </a:r>
            <a:endParaRPr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cs-CZ" sz="2000" i="0"/>
            </a:lvl1pPr>
            <a:extLst/>
          </a:lstStyle>
          <a:p>
            <a:pPr lvl="0"/>
            <a:r>
              <a:rPr kumimoji="0" lang="cs-CZ"/>
              <a:t>Klepnutím přidáte titulek.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cs-CZ">
                <a:solidFill>
                  <a:schemeClr val="bg1"/>
                </a:solidFill>
              </a:rPr>
              <a:pPr algn="r"/>
              <a:t>07.04.2025</a:t>
            </a:fld>
            <a:endParaRPr kumimoji="0" lang="cs-CZ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A4431D5-1B33-458B-8AFD-CECCB0FA18CB}" type="slidenum">
              <a:rPr kumimoji="0" lang="cs-CZ">
                <a:solidFill>
                  <a:srgbClr val="FFFFFF"/>
                </a:solidFill>
              </a:rPr>
              <a:pPr/>
              <a:t>‹#›</a:t>
            </a:fld>
            <a:endParaRPr kumimoji="0" lang="cs-CZ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kumimoji="0" lang="cs-CZ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ránky smíšené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cs-CZ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cs-CZ"/>
              <a:t>Klepnutím na ikonu přidáte obrázek.</a:t>
            </a:r>
            <a:endParaRPr/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cs-CZ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cs-CZ"/>
              <a:t>Klepnutím na ikonu přidáte obrázek.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cs-CZ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cs-CZ"/>
              <a:t>Klepnutím na ikonu přidáte obrázek.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cs-CZ">
                <a:solidFill>
                  <a:schemeClr val="bg1"/>
                </a:solidFill>
              </a:rPr>
              <a:pPr algn="r"/>
              <a:t>07.04.2025</a:t>
            </a:fld>
            <a:endParaRPr kumimoji="0" lang="cs-CZ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4431D5-1B33-458B-8AFD-CECCB0FA18CB}" type="slidenum">
              <a:rPr kumimoji="0" lang="cs-CZ">
                <a:solidFill>
                  <a:srgbClr val="FFFFFF"/>
                </a:solidFill>
              </a:rPr>
              <a:pPr/>
              <a:t>‹#›</a:t>
            </a:fld>
            <a:endParaRPr kumimoji="0" lang="cs-CZ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cs-CZ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stránky na výšku s titulky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cs-CZ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cs-CZ"/>
              <a:t>Klepnutím na ikonu přidáte obrázek.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cs-CZ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cs-CZ"/>
              <a:t>Klepnutím na ikonu přidáte obrázek.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cs-CZ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cs-CZ"/>
              <a:t>Klepnutím na ikonu přidáte obrázek.</a:t>
            </a:r>
            <a:endParaRPr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cs-CZ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cs-CZ"/>
              <a:t>Klepnutím na ikonu přidáte obrázek.</a:t>
            </a:r>
            <a:endParaRPr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cs-CZ" sz="1600" baseline="0"/>
            </a:lvl1pPr>
            <a:extLst/>
          </a:lstStyle>
          <a:p>
            <a:pPr lvl="0"/>
            <a:r>
              <a:rPr kumimoji="0" lang="cs-CZ"/>
              <a:t>Klepnutím přidáte titulek.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cs-CZ" sz="1600" baseline="0"/>
            </a:lvl1pPr>
            <a:extLst/>
          </a:lstStyle>
          <a:p>
            <a:pPr lvl="0"/>
            <a:r>
              <a:rPr kumimoji="0" lang="cs-CZ"/>
              <a:t>Klepnutím přidáte titulek.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cs-CZ" sz="1600" baseline="0"/>
            </a:lvl1pPr>
            <a:extLst/>
          </a:lstStyle>
          <a:p>
            <a:pPr lvl="0"/>
            <a:r>
              <a:rPr kumimoji="0" lang="cs-CZ"/>
              <a:t>Klepnutím přidáte titulek.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cs-CZ" sz="1600" baseline="0"/>
            </a:lvl1pPr>
            <a:extLst/>
          </a:lstStyle>
          <a:p>
            <a:pPr lvl="0"/>
            <a:r>
              <a:rPr kumimoji="0" lang="cs-CZ"/>
              <a:t>Klepnutím přidáte titulek.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cs-CZ">
                <a:solidFill>
                  <a:schemeClr val="bg1"/>
                </a:solidFill>
              </a:rPr>
              <a:pPr algn="r"/>
              <a:t>07.04.2025</a:t>
            </a:fld>
            <a:endParaRPr kumimoji="0" lang="cs-CZ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8A4431D5-1B33-458B-8AFD-CECCB0FA18CB}" type="slidenum">
              <a:rPr kumimoji="0" lang="cs-CZ">
                <a:solidFill>
                  <a:srgbClr val="FFFFFF"/>
                </a:solidFill>
              </a:rPr>
              <a:pPr/>
              <a:t>‹#›</a:t>
            </a:fld>
            <a:endParaRPr kumimoji="0" lang="cs-CZ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kumimoji="0" lang="cs-CZ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stránky na šířku s titulky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cs-CZ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cs-CZ"/>
              <a:t>Klepnutím na ikonu přidáte obrázek.</a:t>
            </a:r>
            <a:endParaRPr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cs-CZ" sz="1600" baseline="0"/>
            </a:lvl1pPr>
            <a:extLst/>
          </a:lstStyle>
          <a:p>
            <a:pPr lvl="0"/>
            <a:r>
              <a:rPr kumimoji="0" lang="cs-CZ"/>
              <a:t>Klepnutím přidáte titulek.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cs-CZ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cs-CZ"/>
              <a:t>Klepnutím na ikonu přidáte obrázek.</a:t>
            </a:r>
            <a:endParaRPr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cs-CZ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cs-CZ"/>
              <a:t>Klepnutím na ikonu přidáte obrázek.</a:t>
            </a:r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cs-CZ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cs-CZ"/>
              <a:t>Klepnutím na ikonu přidáte obrázek.</a:t>
            </a:r>
            <a:endParaRPr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cs-CZ" sz="1600" baseline="0"/>
            </a:lvl1pPr>
            <a:extLst/>
          </a:lstStyle>
          <a:p>
            <a:pPr lvl="0"/>
            <a:r>
              <a:rPr kumimoji="0" lang="cs-CZ"/>
              <a:t>Klepnutím přidáte titulek.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cs-CZ" sz="1600" baseline="0"/>
            </a:lvl1pPr>
            <a:extLst/>
          </a:lstStyle>
          <a:p>
            <a:pPr lvl="0"/>
            <a:r>
              <a:rPr kumimoji="0" lang="cs-CZ"/>
              <a:t>Klepnutím přidáte titulek.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cs-CZ" sz="1600" baseline="0"/>
            </a:lvl1pPr>
            <a:extLst/>
          </a:lstStyle>
          <a:p>
            <a:pPr lvl="0"/>
            <a:r>
              <a:rPr kumimoji="0" lang="cs-CZ"/>
              <a:t>Klepnutím přidáte titulek.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cs-CZ">
                <a:solidFill>
                  <a:schemeClr val="bg1"/>
                </a:solidFill>
              </a:rPr>
              <a:pPr algn="r"/>
              <a:t>07.04.2025</a:t>
            </a:fld>
            <a:endParaRPr kumimoji="0" lang="cs-CZ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8A4431D5-1B33-458B-8AFD-CECCB0FA18CB}" type="slidenum">
              <a:rPr kumimoji="0" lang="cs-CZ">
                <a:solidFill>
                  <a:srgbClr val="FFFFFF"/>
                </a:solidFill>
              </a:rPr>
              <a:pPr/>
              <a:t>‹#›</a:t>
            </a:fld>
            <a:endParaRPr kumimoji="0" lang="cs-CZ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kumimoji="0" lang="cs-CZ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stránky na výšku s velkým titulkem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cs-CZ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cs-CZ"/>
              <a:t>Klepnutím na ikonu přidáte obrázek.</a:t>
            </a:r>
            <a:endParaRPr/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cs-CZ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cs-CZ"/>
              <a:t>Klepnutím na ikonu přidáte obrázek.</a:t>
            </a:r>
            <a:endParaRPr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cs-CZ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cs-CZ"/>
              <a:t>Klepnutím na ikonu přidáte obrázek.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cs-CZ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cs-CZ"/>
              <a:t>Klepnutím na ikonu přidáte obrázek.</a:t>
            </a:r>
            <a:endParaRPr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cs-CZ" sz="2800" baseline="0"/>
            </a:lvl1pPr>
            <a:extLst/>
          </a:lstStyle>
          <a:p>
            <a:pPr lvl="0"/>
            <a:r>
              <a:rPr kumimoji="0" lang="cs-CZ"/>
              <a:t>Klepnutím přidáte titulek.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cs-CZ">
                <a:solidFill>
                  <a:schemeClr val="bg1"/>
                </a:solidFill>
              </a:rPr>
              <a:pPr algn="r"/>
              <a:t>07.04.2025</a:t>
            </a:fld>
            <a:endParaRPr kumimoji="0" lang="cs-CZ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8A4431D5-1B33-458B-8AFD-CECCB0FA18CB}" type="slidenum">
              <a:rPr kumimoji="0" lang="cs-CZ">
                <a:solidFill>
                  <a:srgbClr val="FFFFFF"/>
                </a:solidFill>
              </a:rPr>
              <a:pPr/>
              <a:t>‹#›</a:t>
            </a:fld>
            <a:endParaRPr kumimoji="0" lang="cs-CZ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kumimoji="0" lang="cs-CZ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stránky na list: 1 na výšku a 3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cs-CZ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cs-CZ"/>
              <a:t>Klepnutím na ikonu přidáte obrázek.</a:t>
            </a:r>
            <a:endParaRPr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cs-CZ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cs-CZ"/>
              <a:t>Klepnutím na ikonu přidáte obrázek.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cs-CZ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cs-CZ"/>
              <a:t>Klepnutím na ikonu přidáte obrázek.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cs-CZ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cs-CZ"/>
              <a:t>Klepnutím na ikonu přidáte obrázek.</a:t>
            </a:r>
            <a:endParaRPr/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cs-CZ">
                <a:solidFill>
                  <a:schemeClr val="bg1"/>
                </a:solidFill>
              </a:rPr>
              <a:pPr algn="r"/>
              <a:t>07.04.2025</a:t>
            </a:fld>
            <a:endParaRPr kumimoji="0" lang="cs-CZ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A4431D5-1B33-458B-8AFD-CECCB0FA18CB}" type="slidenum">
              <a:rPr kumimoji="0" lang="cs-CZ">
                <a:solidFill>
                  <a:srgbClr val="FFFFFF"/>
                </a:solidFill>
              </a:rPr>
              <a:pPr/>
              <a:t>‹#›</a:t>
            </a:fld>
            <a:endParaRPr kumimoji="0" lang="cs-CZ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kumimoji="0" lang="cs-CZ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stránek na list: 3 na šířku a 2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cs-CZ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cs-CZ"/>
              <a:t>Klepnutím na ikonu přidáte obrázek.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cs-CZ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cs-CZ"/>
              <a:t>Klepnutím na ikonu přidáte obrázek.</a:t>
            </a:r>
            <a:endParaRPr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cs-CZ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cs-CZ"/>
              <a:t>Klepnutím na ikonu přidáte obrázek.</a:t>
            </a:r>
            <a:endParaRPr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cs-CZ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cs-CZ"/>
              <a:t>Klepnutím na ikonu přidáte obrázek.</a:t>
            </a:r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cs-CZ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cs-CZ"/>
              <a:t>Klepnutím na ikonu přidáte obrázek.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cs-CZ">
                <a:solidFill>
                  <a:schemeClr val="bg1"/>
                </a:solidFill>
              </a:rPr>
              <a:pPr algn="r"/>
              <a:t>07.04.2025</a:t>
            </a:fld>
            <a:endParaRPr kumimoji="0" lang="cs-CZ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8A4431D5-1B33-458B-8AFD-CECCB0FA18CB}" type="slidenum">
              <a:rPr kumimoji="0" lang="cs-CZ">
                <a:solidFill>
                  <a:srgbClr val="FFFFFF"/>
                </a:solidFill>
              </a:rPr>
              <a:pPr/>
              <a:t>‹#›</a:t>
            </a:fld>
            <a:endParaRPr kumimoji="0" lang="cs-CZ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kumimoji="0" lang="cs-CZ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stránek na list: 2 na šířku a 3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cs-CZ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cs-CZ"/>
              <a:t>Klepnutím na ikonu přidáte obrázek.</a:t>
            </a:r>
            <a:endParaRPr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cs-CZ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cs-CZ"/>
              <a:t>Klepnutím na ikonu přidáte obrázek.</a:t>
            </a:r>
            <a:endParaRPr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cs-CZ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cs-CZ"/>
              <a:t>Klepnutím na ikonu přidáte obrázek.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cs-CZ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cs-CZ"/>
              <a:t>Klepnutím na ikonu přidáte obrázek.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cs-CZ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cs-CZ"/>
              <a:t>Klepnutím na ikonu přidáte obrázek.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cs-CZ">
                <a:solidFill>
                  <a:schemeClr val="bg1"/>
                </a:solidFill>
              </a:rPr>
              <a:pPr algn="r"/>
              <a:t>07.04.2025</a:t>
            </a:fld>
            <a:endParaRPr kumimoji="0" lang="cs-CZ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8A4431D5-1B33-458B-8AFD-CECCB0FA18CB}" type="slidenum">
              <a:rPr kumimoji="0" lang="cs-CZ">
                <a:solidFill>
                  <a:srgbClr val="FFFFFF"/>
                </a:solidFill>
              </a:rPr>
              <a:pPr/>
              <a:t>‹#›</a:t>
            </a:fld>
            <a:endParaRPr kumimoji="0" lang="cs-CZ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kumimoji="0" lang="cs-CZ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Čtverec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cs-CZ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cs-CZ"/>
              <a:t>Klepnutím na ikonu přidáte obrázek.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cs-CZ" sz="2000" i="0"/>
            </a:lvl1pPr>
            <a:extLst/>
          </a:lstStyle>
          <a:p>
            <a:pPr lvl="0"/>
            <a:r>
              <a:rPr kumimoji="0" lang="cs-CZ"/>
              <a:t>Klepnutím přidáte titulek.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cs-CZ">
                <a:solidFill>
                  <a:schemeClr val="bg1"/>
                </a:solidFill>
              </a:rPr>
              <a:pPr algn="r"/>
              <a:t>07.04.2025</a:t>
            </a:fld>
            <a:endParaRPr kumimoji="0" lang="cs-CZ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A4431D5-1B33-458B-8AFD-CECCB0FA18CB}" type="slidenum">
              <a:rPr kumimoji="0" lang="cs-CZ">
                <a:solidFill>
                  <a:srgbClr val="FFFFFF"/>
                </a:solidFill>
              </a:rPr>
              <a:pPr/>
              <a:t>‹#›</a:t>
            </a:fld>
            <a:endParaRPr kumimoji="0" lang="cs-CZ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kumimoji="0" lang="cs-CZ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tránky čtvercové s titulkem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cs-CZ"/>
              <a:t>Klepnutím na ikonu přidáte obrázek.</a:t>
            </a:r>
            <a:endParaRPr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cs-CZ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cs-CZ"/>
              <a:t>Klepnutím na ikonu přidáte obrázek.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cs-CZ" sz="2000" i="0"/>
            </a:lvl1pPr>
            <a:extLst/>
          </a:lstStyle>
          <a:p>
            <a:pPr lvl="0"/>
            <a:r>
              <a:rPr kumimoji="0" lang="cs-CZ"/>
              <a:t>Klepnutím přidáte titulek.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cs-CZ" sz="2000" i="0"/>
            </a:lvl1pPr>
            <a:extLst/>
          </a:lstStyle>
          <a:p>
            <a:pPr lvl="0"/>
            <a:r>
              <a:rPr kumimoji="0" lang="cs-CZ"/>
              <a:t>Klepnutím přidáte titulek.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cs-CZ">
                <a:solidFill>
                  <a:schemeClr val="bg1"/>
                </a:solidFill>
              </a:rPr>
              <a:pPr algn="r"/>
              <a:t>07.04.2025</a:t>
            </a:fld>
            <a:endParaRPr kumimoji="0" lang="cs-CZ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A4431D5-1B33-458B-8AFD-CECCB0FA18CB}" type="slidenum">
              <a:rPr kumimoji="0" lang="cs-CZ">
                <a:solidFill>
                  <a:srgbClr val="FFFFFF"/>
                </a:solidFill>
              </a:rPr>
              <a:pPr/>
              <a:t>‹#›</a:t>
            </a:fld>
            <a:endParaRPr kumimoji="0" lang="cs-CZ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kumimoji="0" lang="cs-CZ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 šířku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cs-CZ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cs-CZ"/>
              <a:t>Klepnutím na ikonu přidáte obrázek.</a:t>
            </a:r>
            <a:endParaRPr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cs-CZ" sz="2400" i="0" baseline="0"/>
            </a:lvl1pPr>
            <a:extLst/>
          </a:lstStyle>
          <a:p>
            <a:pPr lvl="0"/>
            <a:r>
              <a:rPr kumimoji="0" lang="cs-CZ"/>
              <a:t>Klepnutím přidáte titulek.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cs-CZ">
                <a:solidFill>
                  <a:schemeClr val="bg1"/>
                </a:solidFill>
              </a:rPr>
              <a:pPr algn="r"/>
              <a:t>07.04.2025</a:t>
            </a:fld>
            <a:endParaRPr kumimoji="0" lang="cs-CZ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kumimoji="0" lang="cs-CZ">
                <a:solidFill>
                  <a:srgbClr val="FFFFFF"/>
                </a:solidFill>
              </a:rPr>
              <a:pPr/>
              <a:t>‹#›</a:t>
            </a:fld>
            <a:endParaRPr kumimoji="0" lang="cs-CZ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kumimoji="0" lang="cs-CZ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cs-CZ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Klepnutím na ikonu přidáte obrázek.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 eaLnBrk="1" latinLnBrk="0" hangingPunct="1">
              <a:buFontTx/>
              <a:buNone/>
              <a:defRPr kumimoji="0" lang="cs-CZ" sz="2000" i="0"/>
            </a:lvl1pPr>
            <a:extLst/>
          </a:lstStyle>
          <a:p>
            <a:pPr lvl="0"/>
            <a:r>
              <a:rPr kumimoji="0" lang="cs-CZ"/>
              <a:t>Klepnutím přidáte titulek.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cs-CZ">
                <a:solidFill>
                  <a:schemeClr val="bg1"/>
                </a:solidFill>
              </a:rPr>
              <a:pPr algn="r"/>
              <a:t>07.04.2025</a:t>
            </a:fld>
            <a:endParaRPr kumimoji="0" lang="cs-CZ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8A4431D5-1B33-458B-8AFD-CECCB0FA18CB}" type="slidenum">
              <a:rPr kumimoji="0" lang="cs-CZ">
                <a:solidFill>
                  <a:srgbClr val="FFFFFF"/>
                </a:solidFill>
              </a:rPr>
              <a:pPr/>
              <a:t>‹#›</a:t>
            </a:fld>
            <a:endParaRPr kumimoji="0" lang="cs-CZ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kumimoji="0" lang="cs-CZ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cs-CZ"/>
              <a:t>Klepnutím lze upravit styl předlohy nadpisů.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B50E-0B48-4566-8609-C51CF752A7DF}" type="datetimeFigureOut">
              <a:rPr lang="sk-SK"/>
              <a:pPr/>
              <a:t>7. 4. 2025</a:t>
            </a:fld>
            <a:endParaRPr kumimoji="0"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/>
              <a:pPr/>
              <a:t>‹#›</a:t>
            </a:fld>
            <a:endParaRPr kumimoji="0"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B50E-0B48-4566-8609-C51CF752A7DF}" type="datetimeFigureOut">
              <a:rPr lang="sk-SK"/>
              <a:pPr/>
              <a:t>7. 4. 2025</a:t>
            </a:fld>
            <a:endParaRPr kumimoji="0"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/>
              <a:pPr/>
              <a:t>‹#›</a:t>
            </a:fld>
            <a:endParaRPr kumimoji="0"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 výšku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cs-CZ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cs-CZ"/>
              <a:t>Klepnutím na ikonu přidáte obrázek.</a:t>
            </a:r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 eaLnBrk="1" latinLnBrk="0" hangingPunct="1">
              <a:buFontTx/>
              <a:buNone/>
              <a:defRPr kumimoji="0" lang="cs-CZ" sz="2000" i="0"/>
            </a:lvl1pPr>
            <a:extLst/>
          </a:lstStyle>
          <a:p>
            <a:pPr lvl="0"/>
            <a:r>
              <a:rPr kumimoji="0" lang="cs-CZ"/>
              <a:t>Klepnutím přidáte titulek.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cs-CZ">
                <a:solidFill>
                  <a:schemeClr val="bg1"/>
                </a:solidFill>
              </a:rPr>
              <a:pPr algn="r"/>
              <a:t>07.04.2025</a:t>
            </a:fld>
            <a:endParaRPr kumimoji="0" lang="cs-CZ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kumimoji="0" lang="cs-CZ">
                <a:solidFill>
                  <a:srgbClr val="FFFFFF"/>
                </a:solidFill>
              </a:rPr>
              <a:pPr/>
              <a:t>‹#›</a:t>
            </a:fld>
            <a:endParaRPr kumimoji="0" lang="cs-CZ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kumimoji="0" lang="cs-CZ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 šířku - celá obraz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/>
          <a:p>
            <a:pPr marL="0" marR="0" indent="0" algn="ctr">
              <a:buFontTx/>
              <a:buNone/>
            </a:pPr>
            <a:r>
              <a:rPr kumimoji="0" lang="cs-CZ" i="0"/>
              <a:t>Klepnutím na ikonu přidáte obrázek na celou stránku.</a:t>
            </a:r>
            <a:endParaRPr kumimoji="0" lang="cs-CZ" i="0" baseline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cs-CZ">
                <a:solidFill>
                  <a:schemeClr val="bg1"/>
                </a:solidFill>
              </a:rPr>
              <a:pPr algn="r"/>
              <a:t>07.04.2025</a:t>
            </a:fld>
            <a:endParaRPr kumimoji="0" lang="cs-CZ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cs-CZ">
                <a:solidFill>
                  <a:srgbClr val="FFFFFF"/>
                </a:solidFill>
              </a:rPr>
              <a:pPr/>
              <a:t>‹#›</a:t>
            </a:fld>
            <a:endParaRPr kumimoji="0" lang="cs-CZ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kumimoji="0" lang="cs-CZ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Část fotoal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cs-CZ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cs-CZ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cs-CZ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cs-CZ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cs-CZ"/>
              <a:t>Klepnutím na ikonu přidáte obrázek.</a:t>
            </a:r>
            <a:endParaRPr/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cs-CZ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cs-CZ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cs-CZ"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cs-CZ"/>
              <a:t>Klepnutím přidáte podtitulek.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cs-CZ"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cs-CZ"/>
              <a:t>Klepnutím přidáte název oddílu.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cs-CZ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cs-CZ"/>
              <a:t>Klepnutím na ikonu přidáte obrázek.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cs-CZ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cs-CZ"/>
              <a:t>Klepnutím na ikonu přidáte obrázek.</a:t>
            </a:r>
            <a:endParaRPr/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cs-CZ">
                <a:solidFill>
                  <a:schemeClr val="bg1"/>
                </a:solidFill>
              </a:rPr>
              <a:pPr algn="r"/>
              <a:t>07.04.2025</a:t>
            </a:fld>
            <a:endParaRPr kumimoji="0" lang="cs-CZ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8A4431D5-1B33-458B-8AFD-CECCB0FA18CB}" type="slidenum">
              <a:rPr kumimoji="0" lang="cs-CZ">
                <a:solidFill>
                  <a:srgbClr val="FFFFFF"/>
                </a:solidFill>
              </a:rPr>
              <a:pPr/>
              <a:t>‹#›</a:t>
            </a:fld>
            <a:endParaRPr kumimoji="0" lang="cs-CZ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kumimoji="0" lang="cs-CZ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tránky na výšku s titulky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cs-CZ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cs-CZ"/>
              <a:t>Klepnutím na ikonu přidáte obrázek.</a:t>
            </a:r>
            <a:endParaRPr/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cs-CZ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cs-CZ"/>
              <a:t>Klepnutím na ikonu přidáte obrázek.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cs-CZ" sz="1800" baseline="0"/>
            </a:lvl1pPr>
            <a:extLst/>
          </a:lstStyle>
          <a:p>
            <a:pPr lvl="0"/>
            <a:r>
              <a:rPr kumimoji="0" lang="cs-CZ"/>
              <a:t>Klepnutím přidáte titulek.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cs-CZ" sz="1800" baseline="0"/>
            </a:lvl1pPr>
            <a:extLst/>
          </a:lstStyle>
          <a:p>
            <a:pPr lvl="0"/>
            <a:r>
              <a:rPr kumimoji="0" lang="cs-CZ"/>
              <a:t>Klepnutím přidáte titulek.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cs-CZ">
                <a:solidFill>
                  <a:schemeClr val="bg1"/>
                </a:solidFill>
              </a:rPr>
              <a:pPr algn="r"/>
              <a:t>07.04.2025</a:t>
            </a:fld>
            <a:endParaRPr kumimoji="0" lang="cs-CZ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A4431D5-1B33-458B-8AFD-CECCB0FA18CB}" type="slidenum">
              <a:rPr kumimoji="0" lang="cs-CZ">
                <a:solidFill>
                  <a:srgbClr val="FFFFFF"/>
                </a:solidFill>
              </a:rPr>
              <a:pPr/>
              <a:t>‹#›</a:t>
            </a:fld>
            <a:endParaRPr kumimoji="0" lang="cs-CZ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kumimoji="0" lang="cs-CZ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tránky na šířku s titulky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cs-CZ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cs-CZ"/>
              <a:t>Klepnutím na ikonu přidáte obrázek.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cs-CZ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cs-CZ"/>
              <a:t>Klepnutím na ikonu přidáte obrázek.</a:t>
            </a:r>
            <a:endParaRPr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cs-CZ" sz="1800" baseline="0"/>
            </a:lvl1pPr>
            <a:extLst/>
          </a:lstStyle>
          <a:p>
            <a:pPr lvl="0"/>
            <a:r>
              <a:rPr kumimoji="0" lang="cs-CZ"/>
              <a:t>Klepnutím přidáte titulek.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cs-CZ" sz="1800" baseline="0"/>
            </a:lvl1pPr>
            <a:extLst/>
          </a:lstStyle>
          <a:p>
            <a:pPr lvl="0"/>
            <a:r>
              <a:rPr kumimoji="0" lang="cs-CZ"/>
              <a:t>Klepnutím přidáte titulek.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cs-CZ">
                <a:solidFill>
                  <a:schemeClr val="bg1"/>
                </a:solidFill>
              </a:rPr>
              <a:pPr algn="r"/>
              <a:t>07.04.2025</a:t>
            </a:fld>
            <a:endParaRPr kumimoji="0" lang="cs-CZ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A4431D5-1B33-458B-8AFD-CECCB0FA18CB}" type="slidenum">
              <a:rPr kumimoji="0" lang="cs-CZ">
                <a:solidFill>
                  <a:srgbClr val="FFFFFF"/>
                </a:solidFill>
              </a:rPr>
              <a:pPr/>
              <a:t>‹#›</a:t>
            </a:fld>
            <a:endParaRPr kumimoji="0" lang="cs-CZ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kumimoji="0" lang="cs-CZ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tránky smíšené s titulkem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cs-CZ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cs-CZ"/>
              <a:t>Klepnutím na ikonu přidáte obrázek.</a:t>
            </a:r>
            <a:endParaRPr/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cs-CZ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cs-CZ"/>
              <a:t>Klepnutím na ikonu přidáte obrázek.</a:t>
            </a:r>
            <a:endParaRPr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cs-CZ" sz="2000" i="0"/>
            </a:lvl1pPr>
            <a:extLst/>
          </a:lstStyle>
          <a:p>
            <a:pPr lvl="0"/>
            <a:r>
              <a:rPr kumimoji="0" lang="cs-CZ"/>
              <a:t>Klepnutím přidáte titulek.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cs-CZ">
                <a:solidFill>
                  <a:schemeClr val="bg1"/>
                </a:solidFill>
              </a:rPr>
              <a:pPr algn="r"/>
              <a:t>07.04.2025</a:t>
            </a:fld>
            <a:endParaRPr kumimoji="0" lang="cs-CZ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4431D5-1B33-458B-8AFD-CECCB0FA18CB}" type="slidenum">
              <a:rPr kumimoji="0" lang="cs-CZ">
                <a:solidFill>
                  <a:srgbClr val="FFFFFF"/>
                </a:solidFill>
              </a:rPr>
              <a:pPr/>
              <a:t>‹#›</a:t>
            </a:fld>
            <a:endParaRPr kumimoji="0" lang="cs-CZ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cs-CZ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ránky na výšku s titulky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cs-CZ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cs-CZ"/>
              <a:t>Klepnutím na ikonu přidáte obrázek.</a:t>
            </a:r>
            <a:endParaRPr/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cs-CZ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cs-CZ"/>
              <a:t>Klepnutím na ikonu přidáte obrázek.</a:t>
            </a:r>
            <a:endParaRPr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cs-CZ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cs-CZ"/>
              <a:t>Klepnutím na ikonu přidáte obrázek.</a:t>
            </a:r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cs-CZ" sz="2000" baseline="0"/>
            </a:lvl1pPr>
            <a:extLst/>
          </a:lstStyle>
          <a:p>
            <a:pPr lvl="0"/>
            <a:r>
              <a:rPr kumimoji="0" lang="cs-CZ"/>
              <a:t>Klepnutím přidáte titulek.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cs-CZ" sz="2000" baseline="0"/>
            </a:lvl1pPr>
            <a:extLst/>
          </a:lstStyle>
          <a:p>
            <a:pPr lvl="0"/>
            <a:r>
              <a:rPr kumimoji="0" lang="cs-CZ"/>
              <a:t>Klepnutím přidáte titulek.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cs-CZ" sz="2000" baseline="0"/>
            </a:lvl1pPr>
            <a:extLst/>
          </a:lstStyle>
          <a:p>
            <a:pPr lvl="0"/>
            <a:r>
              <a:rPr kumimoji="0" lang="cs-CZ"/>
              <a:t>Klepnutím přidáte titulek.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cs-CZ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cs-CZ">
                <a:solidFill>
                  <a:schemeClr val="bg1"/>
                </a:solidFill>
              </a:rPr>
              <a:pPr algn="r"/>
              <a:t>07.04.2025</a:t>
            </a:fld>
            <a:endParaRPr kumimoji="0" lang="cs-CZ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A4431D5-1B33-458B-8AFD-CECCB0FA18CB}" type="slidenum">
              <a:rPr kumimoji="0" lang="cs-CZ">
                <a:solidFill>
                  <a:srgbClr val="FFFFFF"/>
                </a:solidFill>
              </a:rPr>
              <a:pPr/>
              <a:t>‹#›</a:t>
            </a:fld>
            <a:endParaRPr kumimoji="0" lang="cs-CZ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kumimoji="0" lang="cs-CZ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cs-CZ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cs-CZ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eaLnBrk="1" latinLnBrk="0" hangingPunct="1"/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cs-CZ" sz="1200">
                <a:solidFill>
                  <a:schemeClr val="bg1"/>
                </a:solidFill>
              </a:defRPr>
            </a:lvl1pPr>
            <a:extLst/>
          </a:lstStyle>
          <a:p>
            <a:pPr algn="r"/>
            <a:fld id="{9668B50E-0B48-4566-8609-C51CF752A7DF}" type="datetimeFigureOut">
              <a:rPr kumimoji="0" lang="cs-CZ">
                <a:solidFill>
                  <a:schemeClr val="bg1"/>
                </a:solidFill>
              </a:rPr>
              <a:pPr algn="r"/>
              <a:t>07.04.2025</a:t>
            </a:fld>
            <a:endParaRPr kumimoji="0" lang="cs-CZ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lang="cs-CZ" sz="1200">
                <a:solidFill>
                  <a:schemeClr val="bg1"/>
                </a:solidFill>
              </a:defRPr>
            </a:lvl1pPr>
            <a:extLst/>
          </a:lstStyle>
          <a:p>
            <a:pPr algn="l"/>
            <a:endParaRPr kumimoji="0" lang="cs-CZ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cs-CZ" sz="1200">
                <a:solidFill>
                  <a:schemeClr val="bg1"/>
                </a:solidFill>
              </a:defRPr>
            </a:lvl1pPr>
            <a:extLst/>
          </a:lstStyle>
          <a:p>
            <a:fld id="{8A4431D5-1B33-458B-8AFD-CECCB0FA18CB}" type="slidenum">
              <a:rPr kumimoji="0" lang="cs-CZ">
                <a:solidFill>
                  <a:schemeClr val="bg1"/>
                </a:solidFill>
              </a:rPr>
              <a:pPr/>
              <a:t>‹#›</a:t>
            </a:fld>
            <a:endParaRPr kumimoji="0" lang="cs-CZ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kumimoji="0" lang="cs-CZ"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kumimoji="0" lang="cs-CZ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kumimoji="0" lang="cs-CZ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kumimoji="0" lang="cs-CZ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kumimoji="0" lang="cs-CZ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kumimoji="0" lang="cs-CZ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lang="cs-CZ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lang="cs-CZ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lang="cs-CZ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lang="cs-CZ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cs-CZ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cs-CZ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cs-CZ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cs-CZ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cs-CZ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cs-CZ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cs-CZ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cs-CZ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cs-CZ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cap="all" dirty="0" err="1"/>
              <a:t>Spolupráca</a:t>
            </a:r>
            <a:r>
              <a:rPr lang="cs-CZ" cap="all" dirty="0"/>
              <a:t> s </a:t>
            </a:r>
            <a:r>
              <a:rPr lang="cs-CZ" cap="all" dirty="0" err="1"/>
              <a:t>partnermi</a:t>
            </a:r>
            <a:endParaRPr lang="cs-CZ" cap="all" dirty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PhDr. Ingrid </a:t>
            </a:r>
            <a:r>
              <a:rPr lang="cs-CZ" dirty="0" err="1"/>
              <a:t>Ilčisková</a:t>
            </a:r>
            <a:r>
              <a:rPr lang="cs-CZ" dirty="0"/>
              <a:t>, PhD., MBA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67D1BC19-C9C3-48AD-AA26-CBCFFC0973B1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>
            <a:grayscl/>
            <a:lum bright="-9000" contras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6" y="404664"/>
            <a:ext cx="4213860" cy="451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D472E4E-13EC-425C-81EE-336F3C499D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46837" y="609600"/>
            <a:ext cx="3085603" cy="2192288"/>
          </a:xfrm>
        </p:spPr>
        <p:txBody>
          <a:bodyPr/>
          <a:lstStyle/>
          <a:p>
            <a:pPr algn="ctr"/>
            <a:r>
              <a:rPr lang="sk-SK" sz="2000" dirty="0"/>
              <a:t>Stredná zdravotnícka škola milosrdného Samaritána</a:t>
            </a:r>
          </a:p>
          <a:p>
            <a:pPr algn="ctr"/>
            <a:r>
              <a:rPr lang="sk-SK" dirty="0"/>
              <a:t>Sovietskych hrdinov 80</a:t>
            </a:r>
          </a:p>
          <a:p>
            <a:pPr algn="ctr"/>
            <a:r>
              <a:rPr lang="sk-SK" dirty="0"/>
              <a:t>089 01 Svidník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968AC06D-1A63-4B62-9148-468D6E74790B}"/>
              </a:ext>
            </a:extLst>
          </p:cNvPr>
          <p:cNvPicPr>
            <a:picLocks noGrp="1" noChangeArrowheads="1"/>
          </p:cNvPicPr>
          <p:nvPr>
            <p:ph type="pic" sz="quarter" idx="10"/>
          </p:nvPr>
        </p:nvPicPr>
        <p:blipFill>
          <a:blip r:embed="rId2">
            <a:grayscl/>
            <a:lum bright="-9000" contras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609600"/>
            <a:ext cx="526732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BlokTextu 17">
            <a:extLst>
              <a:ext uri="{FF2B5EF4-FFF2-40B4-BE49-F238E27FC236}">
                <a16:creationId xmlns:a16="http://schemas.microsoft.com/office/drawing/2014/main" id="{DA888BE2-6A84-4FDE-85C0-8F21353B01BD}"/>
              </a:ext>
            </a:extLst>
          </p:cNvPr>
          <p:cNvSpPr txBox="1"/>
          <p:nvPr/>
        </p:nvSpPr>
        <p:spPr>
          <a:xfrm>
            <a:off x="5353050" y="4056113"/>
            <a:ext cx="33016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>
                <a:solidFill>
                  <a:schemeClr val="accent2"/>
                </a:solidFill>
              </a:rPr>
              <a:t>ĎAKUJEME</a:t>
            </a:r>
          </a:p>
          <a:p>
            <a:pPr algn="ctr"/>
            <a:r>
              <a:rPr lang="sk-SK" sz="3600" b="1" dirty="0">
                <a:solidFill>
                  <a:schemeClr val="accent2"/>
                </a:solidFill>
              </a:rPr>
              <a:t>ZA POZORNOSŤ</a:t>
            </a:r>
          </a:p>
          <a:p>
            <a:pPr algn="ctr"/>
            <a:r>
              <a:rPr lang="sk-SK" sz="3600" b="1" dirty="0">
                <a:solidFill>
                  <a:schemeClr val="accent2"/>
                </a:solidFill>
                <a:sym typeface="Wingdings" panose="05000000000000000000" pitchFamily="2" charset="2"/>
              </a:rPr>
              <a:t></a:t>
            </a:r>
            <a:endParaRPr lang="sk-SK" sz="3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68934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body" sz="quarter" idx="17"/>
          </p:nvPr>
        </p:nvSpPr>
        <p:spPr>
          <a:xfrm>
            <a:off x="428596" y="3357562"/>
            <a:ext cx="7093433" cy="2433638"/>
          </a:xfrm>
        </p:spPr>
        <p:txBody>
          <a:bodyPr>
            <a:normAutofit fontScale="62500" lnSpcReduction="20000"/>
          </a:bodyPr>
          <a:lstStyle/>
          <a:p>
            <a:endParaRPr lang="cs-CZ" sz="5800" dirty="0"/>
          </a:p>
          <a:p>
            <a:pPr>
              <a:buFont typeface="Wingdings" pitchFamily="2" charset="2"/>
              <a:buChar char="Ø"/>
            </a:pPr>
            <a:r>
              <a:rPr lang="cs-CZ" sz="5800" dirty="0" err="1"/>
              <a:t>NsP</a:t>
            </a:r>
            <a:r>
              <a:rPr lang="cs-CZ" sz="5800" dirty="0"/>
              <a:t> – </a:t>
            </a:r>
            <a:r>
              <a:rPr lang="cs-CZ" sz="5800" dirty="0" err="1"/>
              <a:t>Dobrovo</a:t>
            </a:r>
            <a:r>
              <a:rPr sz="5800"/>
              <a:t>ľnícka činnosť žiakov</a:t>
            </a:r>
          </a:p>
          <a:p>
            <a:pPr>
              <a:buFont typeface="Wingdings" pitchFamily="2" charset="2"/>
              <a:buChar char="Ø"/>
            </a:pPr>
            <a:r>
              <a:rPr sz="5800"/>
              <a:t>M</a:t>
            </a:r>
            <a:r>
              <a:rPr lang="sk-SK" sz="5800" dirty="0"/>
              <a:t>e</a:t>
            </a:r>
            <a:r>
              <a:rPr sz="5800"/>
              <a:t>sto </a:t>
            </a:r>
            <a:r>
              <a:rPr lang="sk-SK" sz="5800" dirty="0"/>
              <a:t>–</a:t>
            </a:r>
            <a:r>
              <a:rPr sz="5800"/>
              <a:t> Univerzita III. </a:t>
            </a:r>
            <a:r>
              <a:rPr lang="sk-SK" sz="5800" dirty="0"/>
              <a:t>v</a:t>
            </a:r>
            <a:r>
              <a:rPr sz="5800"/>
              <a:t>eku</a:t>
            </a:r>
          </a:p>
          <a:p>
            <a:pPr>
              <a:buFont typeface="Wingdings" pitchFamily="2" charset="2"/>
              <a:buChar char="Ø"/>
            </a:pPr>
            <a:r>
              <a:rPr sz="5800"/>
              <a:t>Sociálne zariadenie</a:t>
            </a:r>
          </a:p>
        </p:txBody>
      </p:sp>
      <p:pic>
        <p:nvPicPr>
          <p:cNvPr id="13" name="Obrázok 10">
            <a:extLst>
              <a:ext uri="{FF2B5EF4-FFF2-40B4-BE49-F238E27FC236}">
                <a16:creationId xmlns:a16="http://schemas.microsoft.com/office/drawing/2014/main" id="{E9EF8ED1-F1D5-4D19-9C21-35C384A4DA4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5" b="3495"/>
          <a:stretch>
            <a:fillRect/>
          </a:stretch>
        </p:blipFill>
        <p:spPr>
          <a:xfrm>
            <a:off x="428596" y="1000108"/>
            <a:ext cx="2362200" cy="2197100"/>
          </a:xfrm>
          <a:prstGeom prst="rect">
            <a:avLst/>
          </a:prstGeom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64D7C187-FD98-4CCA-8C00-8EB36B289DFE}"/>
              </a:ext>
            </a:extLst>
          </p:cNvPr>
          <p:cNvPicPr>
            <a:picLocks noGrp="1" noChangeAspect="1" noChangeArrowheads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6" r="16656"/>
          <a:stretch>
            <a:fillRect/>
          </a:stretch>
        </p:blipFill>
        <p:spPr bwMode="auto">
          <a:xfrm>
            <a:off x="2928926" y="1000108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7FDD3FDB-5B7E-4D75-8E32-9A6C3D6D201D}"/>
              </a:ext>
            </a:extLst>
          </p:cNvPr>
          <p:cNvPicPr>
            <a:picLocks noGrp="1" noChangeAspect="1" noChangeArrowheads="1"/>
          </p:cNvPicPr>
          <p:nvPr>
            <p:ph type="pic" sz="quarter" idx="19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0" r="21860"/>
          <a:stretch>
            <a:fillRect/>
          </a:stretch>
        </p:blipFill>
        <p:spPr bwMode="auto">
          <a:xfrm>
            <a:off x="5286380" y="1000108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2895624" cy="1200136"/>
          </a:xfrm>
        </p:spPr>
        <p:txBody>
          <a:bodyPr>
            <a:normAutofit fontScale="77500" lnSpcReduction="20000"/>
          </a:bodyPr>
          <a:lstStyle/>
          <a:p>
            <a:r>
              <a:rPr lang="sk-SK" sz="2300" b="1" cap="all" dirty="0">
                <a:latin typeface="+mj-lt"/>
              </a:rPr>
              <a:t>1. </a:t>
            </a:r>
            <a:r>
              <a:rPr lang="sk-SK" sz="2300" b="1" cap="all" dirty="0" err="1">
                <a:latin typeface="+mj-lt"/>
              </a:rPr>
              <a:t>NsP</a:t>
            </a:r>
            <a:r>
              <a:rPr lang="sk-SK" sz="2300" b="1" cap="all" dirty="0">
                <a:latin typeface="+mj-lt"/>
              </a:rPr>
              <a:t> - Dobrovoľnícka činnosť žiakov</a:t>
            </a:r>
            <a:br>
              <a:rPr lang="sk-SK" sz="2300" b="1" cap="all" dirty="0">
                <a:latin typeface="+mj-lt"/>
              </a:rPr>
            </a:br>
            <a:r>
              <a:rPr lang="sk-SK" sz="2300" b="1" cap="all" dirty="0">
                <a:latin typeface="+mj-lt"/>
              </a:rPr>
              <a:t>v programe Krajší deň</a:t>
            </a:r>
            <a:endParaRPr lang="cs-CZ" sz="2300" b="1" cap="all" dirty="0">
              <a:latin typeface="+mj-lt"/>
            </a:endParaRP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214942" y="1285860"/>
            <a:ext cx="2571768" cy="923330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k-SK" dirty="0"/>
              <a:t>Možnosť dobrovoľníckej činnosti v </a:t>
            </a:r>
            <a:r>
              <a:rPr lang="sk-SK" dirty="0" err="1"/>
              <a:t>NsP</a:t>
            </a:r>
            <a:r>
              <a:rPr lang="sk-SK" dirty="0"/>
              <a:t> pre žiakov 1. a 2. ročníka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214942" y="2500306"/>
            <a:ext cx="3071834" cy="1754326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k-SK" dirty="0"/>
              <a:t>Cieľ: Vzbudiť u žiakov záujem pomáhať iným a k pozitívnej motivácii stať sa empatickým zdravotníckym pracovníkom a byť súčasťou zdravotníckeho tímu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214942" y="4572008"/>
            <a:ext cx="3143272" cy="369332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k-SK" dirty="0"/>
              <a:t>Čas: 1x do týždňa 2 hodiny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286380" y="5429264"/>
            <a:ext cx="3000396" cy="92333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k-SK" dirty="0"/>
              <a:t>Spolupráca: sociálna pracovníčka v </a:t>
            </a:r>
            <a:r>
              <a:rPr lang="sk-SK" dirty="0" err="1"/>
              <a:t>NsP</a:t>
            </a:r>
            <a:r>
              <a:rPr lang="sk-SK" dirty="0"/>
              <a:t> a triedny učiteľ</a:t>
            </a:r>
          </a:p>
        </p:txBody>
      </p:sp>
      <p:pic>
        <p:nvPicPr>
          <p:cNvPr id="11" name="Obrázok 8">
            <a:extLst>
              <a:ext uri="{FF2B5EF4-FFF2-40B4-BE49-F238E27FC236}">
                <a16:creationId xmlns:a16="http://schemas.microsoft.com/office/drawing/2014/main" id="{71AB0BE7-1D4C-4E39-BC14-6309F387ECD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9" r="21809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body" sz="quarter" idx="13"/>
          </p:nvPr>
        </p:nvSpPr>
        <p:spPr>
          <a:xfrm>
            <a:off x="1524000" y="17222"/>
            <a:ext cx="5063480" cy="381744"/>
          </a:xfrm>
          <a:solidFill>
            <a:schemeClr val="accent6"/>
          </a:solidFill>
        </p:spPr>
        <p:txBody>
          <a:bodyPr/>
          <a:lstStyle/>
          <a:p>
            <a:pPr algn="ctr"/>
            <a:r>
              <a:rPr lang="sk-SK" dirty="0"/>
              <a:t>Dobrovoľníci v každej chvíli pre krajší deň</a:t>
            </a:r>
            <a:endParaRPr lang="cs-CZ" dirty="0"/>
          </a:p>
        </p:txBody>
      </p:sp>
      <p:pic>
        <p:nvPicPr>
          <p:cNvPr id="8" name="Zástupný objekt pre obrázok 7">
            <a:extLst>
              <a:ext uri="{FF2B5EF4-FFF2-40B4-BE49-F238E27FC236}">
                <a16:creationId xmlns:a16="http://schemas.microsoft.com/office/drawing/2014/main" id="{45027AC1-9EE3-4326-9B07-0742B57BBEB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5000"/>
          <a:stretch>
            <a:fillRect/>
          </a:stretch>
        </p:blipFill>
        <p:spPr>
          <a:xfrm>
            <a:off x="6178350" y="533401"/>
            <a:ext cx="2279849" cy="3039798"/>
          </a:xfrm>
          <a:prstGeom prst="rect">
            <a:avLst/>
          </a:prstGeom>
        </p:spPr>
      </p:pic>
      <p:pic>
        <p:nvPicPr>
          <p:cNvPr id="12" name="Zástupný objekt pre obsah 4">
            <a:extLst>
              <a:ext uri="{FF2B5EF4-FFF2-40B4-BE49-F238E27FC236}">
                <a16:creationId xmlns:a16="http://schemas.microsoft.com/office/drawing/2014/main" id="{8182CE47-6335-477D-9D62-52D8D7235C2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2" r="15082"/>
          <a:stretch>
            <a:fillRect/>
          </a:stretch>
        </p:blipFill>
        <p:spPr>
          <a:xfrm>
            <a:off x="3358951" y="533400"/>
            <a:ext cx="2279848" cy="3039797"/>
          </a:xfrm>
          <a:prstGeom prst="rect">
            <a:avLst/>
          </a:prstGeom>
        </p:spPr>
      </p:pic>
      <p:pic>
        <p:nvPicPr>
          <p:cNvPr id="14" name="Zástupný objekt pre obsah 17">
            <a:extLst>
              <a:ext uri="{FF2B5EF4-FFF2-40B4-BE49-F238E27FC236}">
                <a16:creationId xmlns:a16="http://schemas.microsoft.com/office/drawing/2014/main" id="{47E1FEFF-6FB3-4C91-B1C9-59F71B7F3FB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" r="574"/>
          <a:stretch>
            <a:fillRect/>
          </a:stretch>
        </p:blipFill>
        <p:spPr>
          <a:xfrm rot="5400000">
            <a:off x="159577" y="913377"/>
            <a:ext cx="3039798" cy="2279848"/>
          </a:xfrm>
          <a:prstGeom prst="rect">
            <a:avLst/>
          </a:prstGeom>
        </p:spPr>
      </p:pic>
      <p:sp>
        <p:nvSpPr>
          <p:cNvPr id="13" name="BlokTextu 12">
            <a:extLst>
              <a:ext uri="{FF2B5EF4-FFF2-40B4-BE49-F238E27FC236}">
                <a16:creationId xmlns:a16="http://schemas.microsoft.com/office/drawing/2014/main" id="{11E33D2D-1C2F-4C8A-8E79-928A33C162F2}"/>
              </a:ext>
            </a:extLst>
          </p:cNvPr>
          <p:cNvSpPr txBox="1"/>
          <p:nvPr/>
        </p:nvSpPr>
        <p:spPr>
          <a:xfrm>
            <a:off x="2555776" y="3678277"/>
            <a:ext cx="352839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Pestrosť aktivít </a:t>
            </a: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6F77A7DE-89BE-45BC-8B5F-43641E316325}"/>
              </a:ext>
            </a:extLst>
          </p:cNvPr>
          <p:cNvSpPr txBox="1"/>
          <p:nvPr/>
        </p:nvSpPr>
        <p:spPr>
          <a:xfrm>
            <a:off x="2548227" y="4123882"/>
            <a:ext cx="3528392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Zameranie aktivít: </a:t>
            </a: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1CCD7CEE-10C7-484D-B04F-0DC9AFCFEFE9}"/>
              </a:ext>
            </a:extLst>
          </p:cNvPr>
          <p:cNvSpPr txBox="1"/>
          <p:nvPr/>
        </p:nvSpPr>
        <p:spPr>
          <a:xfrm>
            <a:off x="13659" y="4641373"/>
            <a:ext cx="1752725" cy="584775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sk-SK" sz="1600" dirty="0"/>
              <a:t>1. Na komunikáciu s pacientom</a:t>
            </a:r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1362B445-6230-4F1C-9B43-902DFAA54102}"/>
              </a:ext>
            </a:extLst>
          </p:cNvPr>
          <p:cNvSpPr txBox="1"/>
          <p:nvPr/>
        </p:nvSpPr>
        <p:spPr>
          <a:xfrm>
            <a:off x="1857887" y="4641372"/>
            <a:ext cx="2061185" cy="1569660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sk-SK" sz="1600" dirty="0"/>
              <a:t>2. Na zamestnávanie pacientov podľa veku a diagnózy s rešpektovaním </a:t>
            </a:r>
            <a:r>
              <a:rPr lang="sk-SK" sz="1600" dirty="0" err="1"/>
              <a:t>štvordimenzionality</a:t>
            </a:r>
            <a:r>
              <a:rPr lang="sk-SK" sz="1600" dirty="0"/>
              <a:t> osobnosti</a:t>
            </a:r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B07ABB9B-FC44-44F9-8D1E-3C15931E9BA3}"/>
              </a:ext>
            </a:extLst>
          </p:cNvPr>
          <p:cNvSpPr txBox="1"/>
          <p:nvPr/>
        </p:nvSpPr>
        <p:spPr>
          <a:xfrm>
            <a:off x="4027104" y="4616964"/>
            <a:ext cx="2999457" cy="2062103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sk-SK" sz="1600" dirty="0"/>
              <a:t>3. Aktivity </a:t>
            </a:r>
            <a:r>
              <a:rPr lang="sk-SK" sz="1600" dirty="0" err="1"/>
              <a:t>ergoterapie</a:t>
            </a:r>
            <a:r>
              <a:rPr lang="sk-SK" sz="1600" dirty="0"/>
              <a:t> - výroba pohľadníc, darčekových predmetov pri príležitosti rôznych sviatkoch (</a:t>
            </a:r>
            <a:r>
              <a:rPr lang="sk-SK" sz="1600" dirty="0" err="1"/>
              <a:t>valentínska</a:t>
            </a:r>
            <a:r>
              <a:rPr lang="sk-SK" sz="1600" dirty="0"/>
              <a:t> pošta, skrášľovanie priestorov nemocníc tematickou výzdobou, výroba vianočných ozdôb, bártrový obchod, burza, tlač krížoviek)</a:t>
            </a:r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C19D649D-20A5-4517-810E-C27EAE1215B9}"/>
              </a:ext>
            </a:extLst>
          </p:cNvPr>
          <p:cNvSpPr txBox="1"/>
          <p:nvPr/>
        </p:nvSpPr>
        <p:spPr>
          <a:xfrm>
            <a:off x="7134593" y="4616963"/>
            <a:ext cx="1584176" cy="2062103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sk-SK" sz="1600" dirty="0"/>
              <a:t>4. </a:t>
            </a:r>
            <a:r>
              <a:rPr lang="sk-SK" sz="1600" dirty="0" err="1"/>
              <a:t>Edukatívno</a:t>
            </a:r>
            <a:r>
              <a:rPr lang="sk-SK" sz="1600" dirty="0"/>
              <a:t>-preventívna činnosť </a:t>
            </a:r>
          </a:p>
          <a:p>
            <a:r>
              <a:rPr lang="sk-SK" sz="1600" dirty="0"/>
              <a:t>(Deň vody, Tri sekundy za zdravé prsia, Deň chorých, Deň zdravia...)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rázok 4">
            <a:extLst>
              <a:ext uri="{FF2B5EF4-FFF2-40B4-BE49-F238E27FC236}">
                <a16:creationId xmlns:a16="http://schemas.microsoft.com/office/drawing/2014/main" id="{098BCD7F-4C9B-49E1-907A-EB3A59ED5FA3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7" r="14157"/>
          <a:stretch>
            <a:fillRect/>
          </a:stretch>
        </p:blipFill>
        <p:spPr/>
      </p:pic>
      <p:pic>
        <p:nvPicPr>
          <p:cNvPr id="10" name="Zástupný objekt pre obrázok 9">
            <a:extLst>
              <a:ext uri="{FF2B5EF4-FFF2-40B4-BE49-F238E27FC236}">
                <a16:creationId xmlns:a16="http://schemas.microsoft.com/office/drawing/2014/main" id="{A1FE02AD-1195-438D-B90D-0419E023291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pic>
        <p:nvPicPr>
          <p:cNvPr id="22" name="Zástupný objekt pre obrázok 21">
            <a:extLst>
              <a:ext uri="{FF2B5EF4-FFF2-40B4-BE49-F238E27FC236}">
                <a16:creationId xmlns:a16="http://schemas.microsoft.com/office/drawing/2014/main" id="{5BBEF1E4-A268-4E4D-AF9B-D0F0A664393C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  <p:pic>
        <p:nvPicPr>
          <p:cNvPr id="29" name="Picture 2" descr="Obrázok 2023-12-14 08:19:24">
            <a:extLst>
              <a:ext uri="{FF2B5EF4-FFF2-40B4-BE49-F238E27FC236}">
                <a16:creationId xmlns:a16="http://schemas.microsoft.com/office/drawing/2014/main" id="{AA32B3D7-741F-4071-9E8E-4F7FDCEE21DB}"/>
              </a:ext>
            </a:extLst>
          </p:cNvPr>
          <p:cNvPicPr>
            <a:picLocks noGrp="1" noChangeAspect="1" noChangeArrowheads="1"/>
          </p:cNvPicPr>
          <p:nvPr>
            <p:ph type="pic" sz="quarter" idx="27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" r="5609"/>
          <a:stretch>
            <a:fillRect/>
          </a:stretch>
        </p:blipFill>
        <p:spPr bwMode="auto">
          <a:xfrm>
            <a:off x="5257800" y="4495800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Zástupný objekt pre obrázok 32">
            <a:extLst>
              <a:ext uri="{FF2B5EF4-FFF2-40B4-BE49-F238E27FC236}">
                <a16:creationId xmlns:a16="http://schemas.microsoft.com/office/drawing/2014/main" id="{FCB960E0-AE65-40C6-AE07-BAF5D3159EE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" r="5303"/>
          <a:stretch>
            <a:fillRect/>
          </a:stretch>
        </p:blipFill>
        <p:spPr/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rázok 4">
            <a:extLst>
              <a:ext uri="{FF2B5EF4-FFF2-40B4-BE49-F238E27FC236}">
                <a16:creationId xmlns:a16="http://schemas.microsoft.com/office/drawing/2014/main" id="{4C351EA4-8888-4D2F-AC76-5C4C30193AE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3" b="8663"/>
          <a:stretch>
            <a:fillRect/>
          </a:stretch>
        </p:blipFill>
        <p:spPr>
          <a:xfrm>
            <a:off x="351289" y="116632"/>
            <a:ext cx="4248795" cy="3512610"/>
          </a:xfrm>
        </p:spPr>
      </p:pic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C74D03C-6466-4916-909C-9EA24E9B04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200400" cy="6440760"/>
          </a:xfrm>
        </p:spPr>
        <p:txBody>
          <a:bodyPr>
            <a:normAutofit/>
          </a:bodyPr>
          <a:lstStyle/>
          <a:p>
            <a:r>
              <a:rPr lang="sk-SK" sz="2400" dirty="0"/>
              <a:t>Nominácia žiaka  </a:t>
            </a:r>
          </a:p>
          <a:p>
            <a:r>
              <a:rPr lang="sk-SK" sz="2400" dirty="0"/>
              <a:t>za dobrovoľnícku činnosť </a:t>
            </a:r>
          </a:p>
          <a:p>
            <a:r>
              <a:rPr lang="sk-SK" sz="2400" dirty="0"/>
              <a:t>Srdce na dlani</a:t>
            </a:r>
            <a:endParaRPr lang="sk-SK" sz="2400" b="0" i="0" dirty="0">
              <a:solidFill>
                <a:srgbClr val="080809"/>
              </a:solidFill>
              <a:effectLst/>
              <a:latin typeface="Segoe UI Historic" panose="020B0502040204020203" pitchFamily="34" charset="0"/>
            </a:endParaRPr>
          </a:p>
          <a:p>
            <a:endParaRPr lang="sk-SK" dirty="0">
              <a:solidFill>
                <a:srgbClr val="080809"/>
              </a:solidFill>
              <a:latin typeface="Segoe UI Historic" panose="020B0502040204020203" pitchFamily="34" charset="0"/>
            </a:endParaRPr>
          </a:p>
          <a:p>
            <a:r>
              <a:rPr lang="sk-SK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Maroš </a:t>
            </a:r>
            <a:r>
              <a:rPr lang="sk-SK" b="0" i="0" dirty="0" err="1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Karala</a:t>
            </a:r>
            <a:r>
              <a:rPr lang="sk-SK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 už od roku 2022 pravidelne navštevuje pacientov nemocnice v rámci projektu Krajší deň. </a:t>
            </a:r>
          </a:p>
          <a:p>
            <a:r>
              <a:rPr lang="sk-SK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Svojím pozitívnym prístupom a nápadmi prináša radosť pacientom geriatrického, doliečovacieho a detského oddelenia a inšpiruje aj ďalších spolužiakov, aby sa pridali ako dobrovoľníci.</a:t>
            </a:r>
            <a:endParaRPr lang="sk-SK" dirty="0"/>
          </a:p>
          <a:p>
            <a:endParaRPr lang="sk-SK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E67DAFC9-57BB-4AEE-9D5B-98C32E6B5B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90" y="3742106"/>
            <a:ext cx="4499992" cy="299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17270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Zástupný objekt pre obrázok 14">
            <a:extLst>
              <a:ext uri="{FF2B5EF4-FFF2-40B4-BE49-F238E27FC236}">
                <a16:creationId xmlns:a16="http://schemas.microsoft.com/office/drawing/2014/main" id="{1FE870E3-1E07-4AE8-94AF-825A82DDE9C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4" r="22284"/>
          <a:stretch>
            <a:fillRect/>
          </a:stretch>
        </p:blipFill>
        <p:spPr>
          <a:xfrm>
            <a:off x="228600" y="533400"/>
            <a:ext cx="2590800" cy="3454400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18D66FC-724F-4D5B-B33A-2A1AD7E8E1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k-SK" b="1" dirty="0"/>
              <a:t>Cieľová skupina: </a:t>
            </a:r>
            <a:r>
              <a:rPr lang="sk-SK" dirty="0"/>
              <a:t>aktívni dôchodcovia regiónu prevažne vysokoškolskí vzdelaní (skupina 30)</a:t>
            </a:r>
          </a:p>
          <a:p>
            <a:endParaRPr lang="sk-SK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889B9F86-4E21-440B-9D1B-A74A807C13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 b="1" dirty="0"/>
              <a:t>Lektori: </a:t>
            </a:r>
          </a:p>
          <a:p>
            <a:r>
              <a:rPr lang="sk-SK" dirty="0"/>
              <a:t>učitelia odborných predmetov</a:t>
            </a:r>
          </a:p>
          <a:p>
            <a:endParaRPr lang="sk-SK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27BCA457-D9AF-4B68-B822-3A45B370F4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k-SK" b="1" dirty="0"/>
              <a:t>Cieľ: </a:t>
            </a:r>
          </a:p>
          <a:p>
            <a:r>
              <a:rPr lang="sk-SK" dirty="0"/>
              <a:t>zopakovať si teoretické vedomosti a precvičiť praktické zručnosti aplikovateľné v praxi</a:t>
            </a:r>
          </a:p>
          <a:p>
            <a:endParaRPr lang="sk-SK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18A39E1-3326-4CED-BCB1-480403EAF3EA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2" r="24992"/>
          <a:stretch>
            <a:fillRect/>
          </a:stretch>
        </p:blipFill>
        <p:spPr bwMode="auto">
          <a:xfrm>
            <a:off x="5867400" y="550585"/>
            <a:ext cx="259080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Zástupný objekt pre obrázok 12">
            <a:extLst>
              <a:ext uri="{FF2B5EF4-FFF2-40B4-BE49-F238E27FC236}">
                <a16:creationId xmlns:a16="http://schemas.microsoft.com/office/drawing/2014/main" id="{81E93DA1-95EB-40DC-91FA-4278E815380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" r="1225"/>
          <a:stretch>
            <a:fillRect/>
          </a:stretch>
        </p:blipFill>
        <p:spPr>
          <a:xfrm>
            <a:off x="3068252" y="550585"/>
            <a:ext cx="2590800" cy="3454400"/>
          </a:xfrm>
        </p:spPr>
      </p:pic>
      <p:sp>
        <p:nvSpPr>
          <p:cNvPr id="16" name="BlokTextu 15">
            <a:extLst>
              <a:ext uri="{FF2B5EF4-FFF2-40B4-BE49-F238E27FC236}">
                <a16:creationId xmlns:a16="http://schemas.microsoft.com/office/drawing/2014/main" id="{F1701006-8E7D-4276-A7D0-02224A4FDF97}"/>
              </a:ext>
            </a:extLst>
          </p:cNvPr>
          <p:cNvSpPr txBox="1"/>
          <p:nvPr/>
        </p:nvSpPr>
        <p:spPr>
          <a:xfrm>
            <a:off x="2267744" y="0"/>
            <a:ext cx="4056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latin typeface="+mj-lt"/>
              </a:rPr>
              <a:t>2. Mesto - Univerzita III. veku</a:t>
            </a:r>
          </a:p>
        </p:txBody>
      </p:sp>
    </p:spTree>
    <p:extLst>
      <p:ext uri="{BB962C8B-B14F-4D97-AF65-F5344CB8AC3E}">
        <p14:creationId xmlns:p14="http://schemas.microsoft.com/office/powerpoint/2010/main" val="182937333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rázok 4">
            <a:extLst>
              <a:ext uri="{FF2B5EF4-FFF2-40B4-BE49-F238E27FC236}">
                <a16:creationId xmlns:a16="http://schemas.microsoft.com/office/drawing/2014/main" id="{0BC6DA56-6ADF-4AF1-B975-DF154D5117C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5" b="8005"/>
          <a:stretch>
            <a:fillRect/>
          </a:stretch>
        </p:blipFill>
        <p:spPr>
          <a:xfrm>
            <a:off x="319088" y="228600"/>
            <a:ext cx="4754562" cy="6324600"/>
          </a:xfrm>
        </p:spPr>
      </p:pic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8BC2022-081F-4C2E-AC3B-85A87CE02A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571056" cy="6324600"/>
          </a:xfrm>
        </p:spPr>
        <p:txBody>
          <a:bodyPr>
            <a:normAutofit/>
          </a:bodyPr>
          <a:lstStyle/>
          <a:p>
            <a:pPr algn="ctr"/>
            <a:r>
              <a:rPr lang="sk-SK" b="1" dirty="0"/>
              <a:t>Vzdelávanie prebiehalo</a:t>
            </a:r>
          </a:p>
          <a:p>
            <a:pPr algn="ctr"/>
            <a:r>
              <a:rPr lang="sk-SK" b="1" dirty="0"/>
              <a:t> v 4 blokoch:</a:t>
            </a:r>
          </a:p>
          <a:p>
            <a:pPr algn="ctr"/>
            <a:endParaRPr lang="sk-SK" b="1" dirty="0"/>
          </a:p>
          <a:p>
            <a:r>
              <a:rPr lang="sk-SK" dirty="0"/>
              <a:t>1. </a:t>
            </a:r>
            <a:r>
              <a:rPr lang="sk-SK" b="1" dirty="0"/>
              <a:t>Civilizačné choroby </a:t>
            </a:r>
            <a:r>
              <a:rPr lang="sk-SK" dirty="0"/>
              <a:t>– </a:t>
            </a:r>
          </a:p>
          <a:p>
            <a:r>
              <a:rPr lang="sk-SK" dirty="0"/>
              <a:t>infarkt myokardu, náhla cievna mozgová príhoda</a:t>
            </a:r>
          </a:p>
          <a:p>
            <a:pPr marL="457200" indent="-457200">
              <a:buFont typeface="+mj-lt"/>
              <a:buAutoNum type="arabicPeriod"/>
            </a:pPr>
            <a:endParaRPr lang="sk-SK" dirty="0"/>
          </a:p>
          <a:p>
            <a:r>
              <a:rPr lang="sk-SK" dirty="0"/>
              <a:t>2. </a:t>
            </a:r>
            <a:r>
              <a:rPr lang="sk-SK" b="1" dirty="0"/>
              <a:t>Prvá pomoc v rodine</a:t>
            </a:r>
          </a:p>
          <a:p>
            <a:r>
              <a:rPr lang="sk-SK" dirty="0"/>
              <a:t> </a:t>
            </a:r>
          </a:p>
          <a:p>
            <a:r>
              <a:rPr lang="sk-SK" dirty="0"/>
              <a:t>3. </a:t>
            </a:r>
            <a:r>
              <a:rPr lang="sk-SK" b="1" dirty="0"/>
              <a:t>Zdravý životný štýl </a:t>
            </a:r>
            <a:r>
              <a:rPr lang="sk-SK" dirty="0"/>
              <a:t>– životospráva a duševné zdravie s ochutnávkou produktov a informáciami o tzv. zdravej výžive</a:t>
            </a:r>
          </a:p>
          <a:p>
            <a:pPr marL="457200" indent="-457200">
              <a:buFont typeface="+mj-lt"/>
              <a:buAutoNum type="arabicPeriod"/>
            </a:pPr>
            <a:endParaRPr lang="sk-SK" dirty="0"/>
          </a:p>
          <a:p>
            <a:r>
              <a:rPr lang="sk-SK" dirty="0"/>
              <a:t>4. </a:t>
            </a:r>
            <a:r>
              <a:rPr lang="sk-SK" b="1" dirty="0"/>
              <a:t>Rehabilitačné cvičenie</a:t>
            </a:r>
            <a:r>
              <a:rPr lang="sk-SK" dirty="0"/>
              <a:t>            a cvičenia na posilnenie panvového dna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9269214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EF5AFA3-372F-49FB-A62C-8DCC7F0BFB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4356" y="3489963"/>
            <a:ext cx="2182071" cy="1008112"/>
          </a:xfrm>
        </p:spPr>
        <p:txBody>
          <a:bodyPr/>
          <a:lstStyle/>
          <a:p>
            <a:r>
              <a:rPr lang="sk-SK" sz="1800" dirty="0"/>
              <a:t>Kultúrne programy pre klientov s láskou a spevom</a:t>
            </a:r>
          </a:p>
          <a:p>
            <a:endParaRPr lang="sk-SK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B1511A76-AC2E-441C-B3C8-0B69D3799C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8156" y="3482315"/>
            <a:ext cx="2423865" cy="1614681"/>
          </a:xfrm>
        </p:spPr>
        <p:txBody>
          <a:bodyPr/>
          <a:lstStyle/>
          <a:p>
            <a:r>
              <a:rPr lang="sk-SK" sz="1800" dirty="0"/>
              <a:t>Kognitívne hry na precvičovanie pamäte, športové hry, pohybové aktivity, zábavné hry,  aktivity </a:t>
            </a:r>
            <a:r>
              <a:rPr lang="sk-SK" sz="1800" dirty="0" err="1"/>
              <a:t>ergoterapie</a:t>
            </a:r>
            <a:r>
              <a:rPr lang="sk-SK" sz="1800" dirty="0"/>
              <a:t>,   aktivity na manuálnu zručnosť  </a:t>
            </a:r>
          </a:p>
          <a:p>
            <a:endParaRPr lang="sk-SK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4B8F4F79-C28E-4197-BEBB-365E319BD5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37556" y="3512820"/>
            <a:ext cx="2423865" cy="1584176"/>
          </a:xfrm>
        </p:spPr>
        <p:txBody>
          <a:bodyPr/>
          <a:lstStyle/>
          <a:p>
            <a:r>
              <a:rPr lang="sk-SK" sz="1800" dirty="0"/>
              <a:t>Workshopy zamerané na spomienky a návrat do detstva</a:t>
            </a:r>
          </a:p>
          <a:p>
            <a:endParaRPr lang="sk-SK" dirty="0"/>
          </a:p>
        </p:txBody>
      </p:sp>
      <p:pic>
        <p:nvPicPr>
          <p:cNvPr id="22" name="Zástupný objekt pre obrázok 21">
            <a:extLst>
              <a:ext uri="{FF2B5EF4-FFF2-40B4-BE49-F238E27FC236}">
                <a16:creationId xmlns:a16="http://schemas.microsoft.com/office/drawing/2014/main" id="{D749FF61-B91C-4DB4-B0D4-77E760944AE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" r="3136"/>
          <a:stretch>
            <a:fillRect/>
          </a:stretch>
        </p:blipFill>
        <p:spPr>
          <a:xfrm>
            <a:off x="601978" y="533400"/>
            <a:ext cx="2217422" cy="2956563"/>
          </a:xfrm>
        </p:spPr>
      </p:pic>
      <p:pic>
        <p:nvPicPr>
          <p:cNvPr id="23" name="Zástupný objekt pre obrázok 9">
            <a:extLst>
              <a:ext uri="{FF2B5EF4-FFF2-40B4-BE49-F238E27FC236}">
                <a16:creationId xmlns:a16="http://schemas.microsoft.com/office/drawing/2014/main" id="{F8CEB0DD-B47E-442E-AC90-5298F06F3DB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5" r="28895"/>
          <a:stretch>
            <a:fillRect/>
          </a:stretch>
        </p:blipFill>
        <p:spPr>
          <a:xfrm>
            <a:off x="3421378" y="533400"/>
            <a:ext cx="2217422" cy="2956563"/>
          </a:xfrm>
          <a:prstGeom prst="rect">
            <a:avLst/>
          </a:prstGeom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E26F1A59-834A-41C2-BA63-F74B3D07CC89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5" r="28895"/>
          <a:stretch>
            <a:fillRect/>
          </a:stretch>
        </p:blipFill>
        <p:spPr bwMode="auto">
          <a:xfrm>
            <a:off x="6240778" y="533400"/>
            <a:ext cx="2217422" cy="295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BlokTextu 24">
            <a:extLst>
              <a:ext uri="{FF2B5EF4-FFF2-40B4-BE49-F238E27FC236}">
                <a16:creationId xmlns:a16="http://schemas.microsoft.com/office/drawing/2014/main" id="{35E56A3F-1BF0-4D52-A819-6AA0AC1C7923}"/>
              </a:ext>
            </a:extLst>
          </p:cNvPr>
          <p:cNvSpPr txBox="1"/>
          <p:nvPr/>
        </p:nvSpPr>
        <p:spPr>
          <a:xfrm>
            <a:off x="2411760" y="672"/>
            <a:ext cx="3912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latin typeface="+mj-lt"/>
              </a:rPr>
              <a:t>3. Sociálne zariadenie</a:t>
            </a:r>
          </a:p>
        </p:txBody>
      </p:sp>
      <p:sp>
        <p:nvSpPr>
          <p:cNvPr id="26" name="BlokTextu 25">
            <a:extLst>
              <a:ext uri="{FF2B5EF4-FFF2-40B4-BE49-F238E27FC236}">
                <a16:creationId xmlns:a16="http://schemas.microsoft.com/office/drawing/2014/main" id="{C9AF5BEC-5ECB-403C-AF80-6FA9ADD4F59C}"/>
              </a:ext>
            </a:extLst>
          </p:cNvPr>
          <p:cNvSpPr txBox="1"/>
          <p:nvPr/>
        </p:nvSpPr>
        <p:spPr>
          <a:xfrm>
            <a:off x="323528" y="5445224"/>
            <a:ext cx="8237893" cy="1200329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k-SK" sz="1800" b="1" i="0" dirty="0">
                <a:effectLst/>
                <a:cs typeface="Times New Roman" panose="02020603050405020304" pitchFamily="18" charset="0"/>
              </a:rPr>
              <a:t>Cieľ: </a:t>
            </a:r>
            <a:r>
              <a:rPr lang="sk-SK" sz="1800" i="0" dirty="0">
                <a:effectLst/>
                <a:cs typeface="Times New Roman" panose="02020603050405020304" pitchFamily="18" charset="0"/>
              </a:rPr>
              <a:t>výber aktivít zameraných na </a:t>
            </a:r>
            <a:r>
              <a:rPr lang="sk-SK" sz="1800" b="0" i="0" dirty="0">
                <a:effectLst/>
                <a:cs typeface="Times New Roman" panose="02020603050405020304" pitchFamily="18" charset="0"/>
              </a:rPr>
              <a:t>rozvoj telesných, psychických a sociálnych zručností a znalostí, na podporu tvorivej schopnosti, rozvoj jemnej a hrubej motoriky a odstraňovanie a zmierňovanie psychického napätia. </a:t>
            </a:r>
          </a:p>
          <a:p>
            <a:r>
              <a:rPr lang="sk-SK" sz="1800" dirty="0">
                <a:cs typeface="Times New Roman" panose="02020603050405020304" pitchFamily="18" charset="0"/>
              </a:rPr>
              <a:t>A</a:t>
            </a:r>
            <a:r>
              <a:rPr lang="sk-SK" sz="1800" b="0" i="0" dirty="0">
                <a:effectLst/>
                <a:cs typeface="Times New Roman" panose="02020603050405020304" pitchFamily="18" charset="0"/>
              </a:rPr>
              <a:t>ktivity obsahujú zábavnú aj terapeutickú časť a klient má právo slobodného výberu.</a:t>
            </a:r>
            <a:endParaRPr lang="sk-SK" sz="1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00070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ontemporaryPhoto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ContemporaryPhotoAlbum</Template>
  <TotalTime>0</TotalTime>
  <Words>431</Words>
  <Application>Microsoft Office PowerPoint</Application>
  <PresentationFormat>Prezentácia na obrazovke (4:3)</PresentationFormat>
  <Paragraphs>59</Paragraphs>
  <Slides>10</Slides>
  <Notes>5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5" baseType="lpstr">
      <vt:lpstr>Arial</vt:lpstr>
      <vt:lpstr>Calibri</vt:lpstr>
      <vt:lpstr>Segoe UI Historic</vt:lpstr>
      <vt:lpstr>Wingdings</vt:lpstr>
      <vt:lpstr>ContemporaryPhotoAlbum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2025-04-06T20:11:36Z</dcterms:created>
  <dcterms:modified xsi:type="dcterms:W3CDTF">2025-04-07T07:23:45Z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1029</vt:i4>
  </property>
  <property fmtid="{D5CDD505-2E9C-101B-9397-08002B2CF9AE}" pid="3" name="_Version">
    <vt:lpwstr>12.0.4518</vt:lpwstr>
  </property>
</Properties>
</file>