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0" r:id="rId4"/>
    <p:sldId id="292" r:id="rId5"/>
    <p:sldId id="263" r:id="rId6"/>
    <p:sldId id="281" r:id="rId7"/>
    <p:sldId id="280" r:id="rId8"/>
    <p:sldId id="260" r:id="rId9"/>
    <p:sldId id="282" r:id="rId10"/>
    <p:sldId id="293" r:id="rId11"/>
    <p:sldId id="261" r:id="rId12"/>
    <p:sldId id="287" r:id="rId13"/>
    <p:sldId id="286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22" autoAdjust="0"/>
  </p:normalViewPr>
  <p:slideViewPr>
    <p:cSldViewPr snapToGrid="0">
      <p:cViewPr varScale="1">
        <p:scale>
          <a:sx n="70" d="100"/>
          <a:sy n="70" d="100"/>
        </p:scale>
        <p:origin x="1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EE440-ACA9-4241-9E90-FCFC465C16CE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D5FCA-5B1E-4E99-AE3E-F78843D7A2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850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647A-8DF2-7019-D259-ADB89E1E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04C877A-D28F-9847-37FF-6976D9053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67319FE-1C3F-B858-0512-FA9C1C020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„Neznášam plánovanie“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„Musím sa o tom hneď dozvedieť viac“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„No a ty doladíš tie vaše emočné srandy!“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„Mám nápad!“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„Ako toto zlepší svet?“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„Všetko sa deje tak, ako má, to nebola náhoda.“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„Budem musieť na svadbe aj tancovať?“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 to mať hlavne hlavu a pätu!“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87AFD3B-8A25-4AF3-F5F6-2C43B5A5A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06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0FED8-4E53-FE6C-0F11-6B642AE3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2D6020B-32F1-68DF-C960-03001748E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DDB6038-8561-0B2A-BB48-078EAC5E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„Neznášam plánovanie“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„Musím sa o tom hneď dozvedieť viac“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„No a ty doladíš tie vaše emočné srandy!“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„Mám nápad!“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„Ako toto zlepší svet?“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„Všetko sa deje tak, ako má, to nebola náhoda.“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„Budem musieť na svadbe aj tancovať?“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 to mať hlavne hlavu a pätu!“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FD3C63A-423E-1236-79B1-122921C3A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74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„Neznášam plánovanie“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„Musím sa o tom hneď dozvedieť viac“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„No a ty doladíš tie vaše emočné srandy!“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„Mám nápad!“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„Ako toto zlepší svet?“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„Všetko sa deje tak, ako má, to nebola náhoda.“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„Budem musieť na svadbe aj tancovať?“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„Musí to mať hlavne hlavu a pätu!“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336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921E-31E1-308B-389B-C1268EB4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98735A5-0C09-88E8-A137-DC22301B94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301A288-98F3-0A0D-2B54-EE27EDD5D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4AE752C-088A-02E4-3168-5BD7DE177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503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4108-744C-E6F9-432A-9CDB2D278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E59AFF5-F4DF-B6A5-9278-0A1079DC1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EDE8A68-A1D3-8E62-A18B-A34E36949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A20ED0-E52A-C1F4-E866-E542226E8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782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D5FCA-5B1E-4E99-AE3E-F78843D7A2D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5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61FD1-9656-A0C7-F429-B709EF5EE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FF4FB1-83FE-86E9-20E5-152E9A01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6E67C4-0D5E-780E-8354-E930D6E2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73B-5DF4-4448-9A58-3652636F1D05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4248D2E-BE7C-4C4D-7BD8-49CBA55E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A6E213-E8AB-80D5-8977-2CDACEF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99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C1D31-7D2F-4370-0372-B6C2A3A7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F78CC4B-C1DA-779A-9589-F59E80F2F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04A3FFB-F37B-20FB-5294-DAB964E8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49E8-D538-41B9-8ECE-B12718EAAE75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7C89B1-079B-C1F0-E813-79CEF70C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7D29E13-D626-9FC4-EA3F-A855CEE3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07BDC67-7526-B3E4-8274-CAC4E4A0C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E938550-2D6A-886D-21EA-794E3ADCF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CCFE15-8722-FAF6-5FB7-69D620A3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E2DE-E3FF-489B-ACD7-6E2FC828B5C7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788BA1-B4FF-7B6E-4149-30C59462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62BC537-49C6-6B13-4117-06D3812E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8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F73E2-669A-306D-9EEF-78ABDAC7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EC4340-0A5E-9B51-8B0F-C862F823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0AC27B8-5058-FDE6-FCD2-F58577C1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E3EF-489A-47F0-8C5D-AB15710C9E0A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944AB9-C230-F60A-6BE0-810B739C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F347F4-C194-0B21-C370-5FC7ADB3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93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A3A32-2D39-F014-855C-9840381B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98BCF3-04F2-AD93-3314-319CEFCD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906B78-0BB9-C278-4C0B-5B532C4A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FBEC-0228-4199-BCD6-3F197BEF6A8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A5F9B2-C91D-CAEE-D65B-7DFC0CBA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C18C6FD-85C6-330E-BC5C-6614F6C7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06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7798C-8F4F-F059-1885-85F1D517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4843F8-8C0E-AB2A-3A49-5E8028B5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7A4D699-1BC4-8680-4BBE-7B9283A1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544A00D-012A-11A1-900B-4B91E5BE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3CC4-F544-470F-AB65-132D8B677FA1}" type="datetime1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FDF495F-9586-2258-BC7F-65A7F12D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051A5E1-2446-71E9-5A04-D8DD2C1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30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BD7C7-BC10-8161-51B1-F1284698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EC9BD5-A806-EBB7-3BDF-C450B4C6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DCD0CBD-8B22-83CA-DB1B-C6DCEB88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1F694B-2230-18A3-8C81-6CD3DFE42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40EAB12-023E-5770-AB2B-EA75AA03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2EBFDEC-9131-6FD7-069C-579CEC7E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11E7-DA9F-4CCF-ABAF-E6D44C4ED86B}" type="datetime1">
              <a:rPr lang="sk-SK" smtClean="0"/>
              <a:t>14. 4. 2025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A411BDC-BBCC-45D0-2BBE-7F2AC4D8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3E3524A-054A-6F6E-9697-D2736319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888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8946C-EF3A-3BF4-A9B0-3259D9A5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AB03C46-8275-7866-E6D6-AA276AA8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561A-C3BE-45A8-A34E-58F343D2B815}" type="datetime1">
              <a:rPr lang="sk-SK" smtClean="0"/>
              <a:t>14. 4. 2025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0A22114-D121-4564-CF35-F0955EAB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720880-B80B-BF31-2126-16A0DCBA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BB56D3C-AA75-0F84-2BA9-2EAEACAB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9F06-4B79-43A2-AFEE-95DA640CEAF4}" type="datetime1">
              <a:rPr lang="sk-SK" smtClean="0"/>
              <a:t>14. 4. 2025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DF63D30-E614-33E6-6B6F-D092EEF2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2CB75E-8867-84E0-97EE-5802F231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91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78ADF-81C7-A3C7-6C31-33657F51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B3B583-DB07-80EE-DE5A-0211E808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D0149F-83CD-4416-C137-33C1B8B77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1E25FE-6B2A-F864-7A12-27F57AB0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1EC7-6AF8-48E5-8495-8C63FF30C10A}" type="datetime1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5F9A258-02B1-5383-42E1-9896B8E6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EBD1820-F246-D705-113E-0A2372D7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24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BA890-0010-B530-B622-23843566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4A5AB6C-46FF-4A4F-BA3E-72A557320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D77DA9-83A3-7B16-939E-17087AD3B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5EE989-ACC7-90D5-2CB0-8C0503AE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4D0A-22DC-4ACE-930A-18A42976C426}" type="datetime1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CD4160F-9D40-9CFD-1318-60C3B624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20E9DFC-8AAC-548A-1ED9-6B3401B7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2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EEC0709-CB16-B5CF-8B67-1E79494D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CD45D8-0BC4-83D6-ECB7-05E70C69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136D69-1F4C-1481-FB33-C40908DC2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6639-BCAE-4BFA-94F0-362DC2208CE2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9FA0CBB-2854-06CC-BD56-D8979C56C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324B1A6-B4A5-650A-9644-3754430F0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49D2-DC37-4388-B718-7A56FEC2C3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22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152000" b="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0216B-1AF5-EFCF-C68B-20A4308C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7103"/>
            <a:ext cx="12192000" cy="1655762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rozvíjame </a:t>
            </a:r>
            <a:r>
              <a:rPr lang="sk-SK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tímovosť a odolnosť </a:t>
            </a:r>
            <a:r>
              <a:rPr lang="sk-SK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zamestnancov SZŠ Dolnom Kubíne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84ADC0-1507-93DC-53F4-9C4FF04EC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90256"/>
            <a:ext cx="12083143" cy="1042259"/>
          </a:xfrm>
        </p:spPr>
        <p:txBody>
          <a:bodyPr>
            <a:normAutofit lnSpcReduction="10000"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Projektový zámer v ročnom programe Komenského inštitútu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Alojz Šutý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55F96E-4D02-504E-DE2C-AA9CEA73D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25998" r="56206"/>
          <a:stretch/>
        </p:blipFill>
        <p:spPr bwMode="auto">
          <a:xfrm>
            <a:off x="8083160" y="5113844"/>
            <a:ext cx="3950435" cy="1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065180-40C3-70FE-2429-F2BAFDC4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14" y="4872904"/>
            <a:ext cx="1913293" cy="17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stória – Liptovská knižnica GFB">
            <a:extLst>
              <a:ext uri="{FF2B5EF4-FFF2-40B4-BE49-F238E27FC236}">
                <a16:creationId xmlns:a16="http://schemas.microsoft.com/office/drawing/2014/main" id="{696A330D-2F3C-2AFC-3DDF-DDA5233D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5" y="5113845"/>
            <a:ext cx="2230566" cy="13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redná zdravotnícka škola , Školská 230, Považská Bystrica">
            <a:extLst>
              <a:ext uri="{FF2B5EF4-FFF2-40B4-BE49-F238E27FC236}">
                <a16:creationId xmlns:a16="http://schemas.microsoft.com/office/drawing/2014/main" id="{6210E310-0115-5B66-3492-31066A6D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3" y="5194575"/>
            <a:ext cx="2411423" cy="13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76F7-BB0D-3F87-1277-C6F02A072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30217-1EF2-02B7-4A9C-C025E8FA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i="0" dirty="0">
                <a:solidFill>
                  <a:srgbClr val="002060"/>
                </a:solidFill>
                <a:effectLst/>
                <a:latin typeface="DM Sans" pitchFamily="2" charset="-18"/>
              </a:rPr>
              <a:t>Čo mne a ľuďom na škole prináša </a:t>
            </a:r>
            <a:r>
              <a:rPr lang="sk-SK" b="1" i="0" dirty="0">
                <a:solidFill>
                  <a:srgbClr val="FF0000"/>
                </a:solidFill>
                <a:effectLst/>
                <a:latin typeface="DM Sans" pitchFamily="2" charset="-18"/>
              </a:rPr>
              <a:t>talentový prístup </a:t>
            </a:r>
            <a:r>
              <a:rPr lang="sk-SK" b="1" i="0" dirty="0">
                <a:solidFill>
                  <a:srgbClr val="002060"/>
                </a:solidFill>
                <a:effectLst/>
                <a:latin typeface="DM Sans" pitchFamily="2" charset="-18"/>
              </a:rPr>
              <a:t>pri rozvoj školy: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1F42B0-251D-6B01-05C5-04365572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44943" cy="4895851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 Uvedomenie si individualít a lepšie poznanie kolegov.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algn="l">
              <a:buFont typeface="+mj-lt"/>
              <a:buAutoNum type="arabicPeriod"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 Transparentnejší a efektívnejší manažment riadenia školy.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algn="l">
              <a:buFont typeface="+mj-lt"/>
              <a:buAutoNum type="arabicPeriod"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 Lepšie delegovanie a nastavovanie úloh zamestnancom.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 Efektívny adaptačný proces nových zamestnancov.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algn="l">
              <a:buFont typeface="+mj-lt"/>
              <a:buAutoNum type="arabicPeriod"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 Uvedomenie si svojho učiteľského prístupu k žiakom prostredníctvom rozvoja silných stránok.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algn="l">
              <a:buFont typeface="+mj-lt"/>
              <a:buAutoNum type="arabicPeriod"/>
            </a:pP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B3DF206-E6B7-BB42-6F68-F645757F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B63-9804-45F3-9BA2-B43E3F1BB20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25F0C23-59F8-F4A0-FFDD-CB7AED8A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377C44-28A7-3FF5-1710-01646124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68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588B5-17C1-566A-76E4-D28D1C26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i="0" dirty="0">
                <a:solidFill>
                  <a:srgbClr val="002060"/>
                </a:solidFill>
                <a:effectLst/>
                <a:latin typeface="DM Sans" pitchFamily="2" charset="-18"/>
              </a:rPr>
              <a:t>Čo mne a ľuďom na škole prináša </a:t>
            </a:r>
            <a:r>
              <a:rPr lang="sk-SK" b="1" i="0" dirty="0">
                <a:solidFill>
                  <a:srgbClr val="FF0000"/>
                </a:solidFill>
                <a:effectLst/>
                <a:latin typeface="DM Sans" pitchFamily="2" charset="-18"/>
              </a:rPr>
              <a:t>talentový prístup </a:t>
            </a:r>
            <a:r>
              <a:rPr lang="sk-SK" b="1" i="0" dirty="0">
                <a:solidFill>
                  <a:srgbClr val="002060"/>
                </a:solidFill>
                <a:effectLst/>
                <a:latin typeface="DM Sans" pitchFamily="2" charset="-18"/>
              </a:rPr>
              <a:t>pri rozvoj školy: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F05667-D0C8-5C21-6976-4DE62AFE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44943" cy="489585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k-SK" sz="3200" b="1" dirty="0">
                <a:solidFill>
                  <a:srgbClr val="000000"/>
                </a:solidFill>
                <a:latin typeface="DM Sans" pitchFamily="2" charset="-18"/>
              </a:rPr>
              <a:t>6. </a:t>
            </a: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Zvýšenie lojality a kvality vzťahov medzi zamestnancami.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7. Zvýšenie angažovanosti a spokojnosti v práci.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sk-SK" sz="3200" b="1" dirty="0">
                <a:solidFill>
                  <a:srgbClr val="000000"/>
                </a:solidFill>
                <a:latin typeface="DM Sans" pitchFamily="2" charset="-18"/>
              </a:rPr>
              <a:t>8. </a:t>
            </a: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Prepojenie hodnôt školy s talentami zamestnancov.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sk-SK" sz="3200" b="1" dirty="0">
                <a:solidFill>
                  <a:srgbClr val="000000"/>
                </a:solidFill>
                <a:latin typeface="DM Sans" pitchFamily="2" charset="-18"/>
              </a:rPr>
              <a:t>9. </a:t>
            </a: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Prepojenie vízie školy s hodnotami a individuálnymi talentami zamestnancov.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sk-SK" sz="3200" b="1" i="0" dirty="0">
                <a:solidFill>
                  <a:srgbClr val="000000"/>
                </a:solidFill>
                <a:effectLst/>
                <a:latin typeface="DM Sans" pitchFamily="2" charset="-18"/>
              </a:rPr>
              <a:t>10. Odlíšenie našej školy voči ostatným školám v našom regióne – zvýraznenie marketingu školy.</a:t>
            </a:r>
            <a:endParaRPr lang="sk-SK" sz="3200" b="0" i="0" dirty="0">
              <a:solidFill>
                <a:srgbClr val="000000"/>
              </a:solidFill>
              <a:effectLst/>
              <a:latin typeface="DM Sans" pitchFamily="2" charset="-18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1A1023-1B81-D9C9-5590-922B12D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B63-9804-45F3-9BA2-B43E3F1BB20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09BAFC-B0AC-B10D-92AD-87CDAE6C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0981E42-F00F-37AC-6AB0-42926018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6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A2ED-EFA0-BA9A-6408-16E29454C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31692-FC30-D6A5-EC22-540F9F18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na motiváciu,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ktorá sa riadi sama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AB1023-0DFD-3F9B-89BE-A1E670CB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AE8769-6862-5D2C-DEDA-D4850E11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DEDE-E1DD-4183-A6AD-2B611C099B69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62105D-68FB-35B7-72A4-25F8FBB6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Zhromaždenie delegátov ASZŠ SR</a:t>
            </a:r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20504A-C712-62C1-D485-519584BB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12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49E29B2-84D0-1B8D-74D1-7143BFBB0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5" b="28798"/>
          <a:stretch/>
        </p:blipFill>
        <p:spPr>
          <a:xfrm>
            <a:off x="3330008" y="1345136"/>
            <a:ext cx="4823392" cy="51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TREDNÁ ZDRAVOTNÍCKA ŠKOLA Dolný Kubín - Mojastredna.sk">
            <a:extLst>
              <a:ext uri="{FF2B5EF4-FFF2-40B4-BE49-F238E27FC236}">
                <a16:creationId xmlns:a16="http://schemas.microsoft.com/office/drawing/2014/main" id="{6D7EBEBA-1ED5-AFC1-6FB8-D8CEE9805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2" b="13729"/>
          <a:stretch/>
        </p:blipFill>
        <p:spPr bwMode="auto">
          <a:xfrm>
            <a:off x="104378" y="102800"/>
            <a:ext cx="12015190" cy="466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89DD9B-7751-9321-281B-1739DBFA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5A12-4EEC-452C-8531-B499009B733D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AC515A-A7D9-4A7C-4F47-EFA8A298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0AF21C-9444-6896-3AED-FB3BD63D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13</a:t>
            </a:fld>
            <a:endParaRPr lang="sk-S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9DD30D-63AD-EB87-E05C-51EB9A6E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25998" r="56206"/>
          <a:stretch/>
        </p:blipFill>
        <p:spPr bwMode="auto">
          <a:xfrm>
            <a:off x="8065670" y="5127552"/>
            <a:ext cx="3950435" cy="14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0AADB2-263E-54D8-FBB2-3CF62E57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" y="-146173"/>
            <a:ext cx="2911789" cy="26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istória – Liptovská knižnica GFB">
            <a:extLst>
              <a:ext uri="{FF2B5EF4-FFF2-40B4-BE49-F238E27FC236}">
                <a16:creationId xmlns:a16="http://schemas.microsoft.com/office/drawing/2014/main" id="{DF3927D2-E454-63CB-2A7D-6F70AE67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52" y="5116537"/>
            <a:ext cx="2230566" cy="13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tredná zdravotnícka škola , Školská 230, Považská Bystrica">
            <a:extLst>
              <a:ext uri="{FF2B5EF4-FFF2-40B4-BE49-F238E27FC236}">
                <a16:creationId xmlns:a16="http://schemas.microsoft.com/office/drawing/2014/main" id="{26318B6D-1605-40E8-0CAC-090BCAD9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0" y="5187313"/>
            <a:ext cx="2411423" cy="13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4">
            <a:extLst>
              <a:ext uri="{FF2B5EF4-FFF2-40B4-BE49-F238E27FC236}">
                <a16:creationId xmlns:a16="http://schemas.microsoft.com/office/drawing/2014/main" id="{4E1A705E-FAEF-F158-0A19-41455CC5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534" y="4271660"/>
            <a:ext cx="6754725" cy="1325563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POZORNOSŤ.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11589792-90B4-ED5B-2BD9-091E491B5468}"/>
              </a:ext>
            </a:extLst>
          </p:cNvPr>
          <p:cNvSpPr/>
          <p:nvPr/>
        </p:nvSpPr>
        <p:spPr>
          <a:xfrm>
            <a:off x="4190310" y="268476"/>
            <a:ext cx="433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ighlight>
                  <a:srgbClr val="FF0000"/>
                </a:highlight>
              </a:rPr>
              <a:t>40-rokov školy</a:t>
            </a:r>
          </a:p>
        </p:txBody>
      </p:sp>
    </p:spTree>
    <p:extLst>
      <p:ext uri="{BB962C8B-B14F-4D97-AF65-F5344CB8AC3E}">
        <p14:creationId xmlns:p14="http://schemas.microsoft.com/office/powerpoint/2010/main" val="61737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F015469E-0061-4DE2-651E-A1B173B1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9728"/>
          <a:stretch/>
        </p:blipFill>
        <p:spPr>
          <a:xfrm>
            <a:off x="7438757" y="1347650"/>
            <a:ext cx="4823460" cy="51798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8E01A7C-670D-FEAC-0AFF-CBFF9F93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256"/>
            <a:ext cx="10515600" cy="1325563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Podnety rozvoja </a:t>
            </a:r>
            <a:r>
              <a:rPr lang="sk-SK" b="1" dirty="0">
                <a:solidFill>
                  <a:srgbClr val="FF0000"/>
                </a:solidFill>
              </a:rPr>
              <a:t>ľudských</a:t>
            </a:r>
            <a:r>
              <a:rPr lang="sk-SK" b="1" dirty="0">
                <a:solidFill>
                  <a:srgbClr val="002060"/>
                </a:solidFill>
              </a:rPr>
              <a:t> zdrojov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E85DC-E4CB-8A0E-8E4D-67F50200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05" y="1851574"/>
            <a:ext cx="3933011" cy="51798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„Mať pocit dôležitosti, byť rešpektovaný a uznávaný sú tri najväčšie ľudské potreby.“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T.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Dewey</a:t>
            </a:r>
            <a:endParaRPr lang="sk-SK" b="1" i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sk-SK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D6842D-E30B-3A2A-7077-FFDF8FE1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A45C-0BEA-42E8-BEF9-2F8E21A4E99C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CD105E-16A1-4683-CCED-7741B5EA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FA72D5-A99E-876E-7C93-193518B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2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5BD6EFC-86FF-C77C-151B-E86A4CF9D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8" y="1268645"/>
            <a:ext cx="4114801" cy="535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2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4AC8F-6157-16E1-CA9F-A9515F438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39A8A49-233E-6FB9-4AA9-74821D1D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86" y="2899738"/>
            <a:ext cx="12261723" cy="33502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96A39F-375A-19E7-C2E2-DB5954C5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75" y="1184702"/>
            <a:ext cx="4801799" cy="18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6167FD-9CD3-36F5-572E-48C4FED5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6FBB0D-461C-99D7-4313-3EDA7CB4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646713"/>
            <a:ext cx="6324600" cy="2530249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C5D0D3-F057-9708-F8E5-41255970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A0CE-109A-4C3C-9AAC-211295EC3F8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F47133E-AFDB-85A2-51DF-68DB3EE3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23EE62-AFAF-EDE5-F5F2-79336B2C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086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7B2-41CD-2CF6-97B6-1194FD6C4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C9CD1-A1DE-3948-810A-44FABD5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SEBAPOZNANIE</a:t>
            </a:r>
            <a:endParaRPr lang="sk-S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3D4D35-CB55-27A1-00E5-82A82D55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A1BA54-696B-E577-8D98-DA897F6D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A0CE-109A-4C3C-9AAC-211295EC3F8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53D03F-77CE-0424-C6CE-6CFF7581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C2F3E9-84C1-F7C1-6783-082C3A10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4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C60C2F7-027C-2395-EEC2-7300C173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2" y="1341545"/>
            <a:ext cx="10860016" cy="4925112"/>
          </a:xfrm>
          <a:prstGeom prst="rect">
            <a:avLst/>
          </a:prstGeom>
        </p:spPr>
      </p:pic>
      <p:pic>
        <p:nvPicPr>
          <p:cNvPr id="4098" name="Picture 2" descr="Obrázkové výsledky pre: gallup">
            <a:extLst>
              <a:ext uri="{FF2B5EF4-FFF2-40B4-BE49-F238E27FC236}">
                <a16:creationId xmlns:a16="http://schemas.microsoft.com/office/drawing/2014/main" id="{DE7A21EC-D7CB-37DD-F558-51FBF9FCB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5" b="26704"/>
          <a:stretch/>
        </p:blipFill>
        <p:spPr bwMode="auto">
          <a:xfrm>
            <a:off x="3004456" y="5230856"/>
            <a:ext cx="5928633" cy="16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72B2C-BDD3-655F-149C-FF9AFE01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sk-S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954EF2-F687-ED0A-E931-062B24BB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81BF14-E01B-CB98-7599-A168A7FF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560B-A43F-4AD6-9D2C-7480E4AE2540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7A3EC00-5B4B-68AF-360C-FC562A44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720E57-1C78-165B-43DE-F7466FEB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5</a:t>
            </a:fld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4993C3F-2B2C-A98B-50F6-7CBD9951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14" y="1619304"/>
            <a:ext cx="9164957" cy="473704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30E8CEF-B942-FE32-84D2-30226208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4" y="1811060"/>
            <a:ext cx="1115533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57C72-0044-638E-2A77-01161EE5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79332-11C2-8C49-FB66-FB71BC5C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budovať kultúru školy </a:t>
            </a:r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postavenej na silných stránkach jednotlivcov / kolektívu?!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420E5B-497A-7403-5522-9E0DC06E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DC71CC-B481-61F9-D80E-90F8C3D0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DC4D-19A2-45F2-AFFC-6EBC8D1E6268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B375B5-8145-DEB8-6684-0C40E6CE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220DF1-9B98-417E-F4F8-90680BAB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6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FCAE612-8E41-13A6-1DE9-8B7354567C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07" r="1317"/>
          <a:stretch/>
        </p:blipFill>
        <p:spPr>
          <a:xfrm>
            <a:off x="2460173" y="1651808"/>
            <a:ext cx="7152497" cy="47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ADD8-3B23-191C-1A79-4831E9B2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6AB37-5303-7577-B311-87CF13F3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budovať kultúru školy </a:t>
            </a:r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postavenej na silných stránkach jednotlivcov / kolektívu?!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8A7091-AFF4-021A-9DD1-F7A8FFF4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B35635-7ECC-755C-6EE3-03BC114B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F1EC-CB85-4D49-8DCE-98C15A54F85E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E42488-BA7C-9213-90F5-13559C57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6C46C7-8886-8766-145C-12E429D6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7</a:t>
            </a:fld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B3D7856-E642-D1BF-70EF-CB4D78810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18"/>
          <a:stretch/>
        </p:blipFill>
        <p:spPr>
          <a:xfrm>
            <a:off x="2405743" y="1752855"/>
            <a:ext cx="7086600" cy="46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4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073CD-E04C-C0D5-824B-62697B48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hodnoty školy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spojili s hodnotami silných stánok kolektívu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0AD965-4C90-2650-ADEC-BCDCE014C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9C7FB0-249E-284A-F954-AFC9C26A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440E-2BBB-4F8D-A305-BD5F30D5EAC7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3FA2D7-15BE-C16C-EB98-7D907A30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D45707-D4BE-DE4D-4E87-16D30868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8</a:t>
            </a:fld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52C48B1-5D21-804D-D485-CCA7CEC5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690688"/>
            <a:ext cx="8138160" cy="475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877EB714-386A-B4E6-F2D4-8C095E4CB66F}"/>
              </a:ext>
            </a:extLst>
          </p:cNvPr>
          <p:cNvSpPr/>
          <p:nvPr/>
        </p:nvSpPr>
        <p:spPr>
          <a:xfrm>
            <a:off x="2133599" y="2861940"/>
            <a:ext cx="1121229" cy="3215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19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12292-0A94-3546-E885-2DA9F866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F59B2-8C03-8D56-828D-391173FA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sa hodnoty školy </a:t>
            </a:r>
            <a:r>
              <a:rPr lang="sk-SK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spojili s hodnotami silných stánok kolektívu 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71B1CA-337B-6F63-BE10-857E68C9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BA3467-9ED0-DABC-1DBC-2906D42B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89AB-9E04-4F1F-8E7D-92E2BE846700}" type="datetime1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1E225E-9C27-F924-DD80-C7DEEA88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Zhromaždenie delegátov ASZŠ SR</a:t>
            </a: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B940A32-83D2-9B9E-CD5D-AE65F645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49D2-DC37-4388-B718-7A56FEC2C318}" type="slidenum">
              <a:rPr lang="sk-SK" smtClean="0"/>
              <a:t>9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9661678-5721-6DC6-A952-BFEDE890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23" y="2100943"/>
            <a:ext cx="4332784" cy="407602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53B4CF8-AED5-C9E2-87C3-1E9C4DA68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8" y="1825625"/>
            <a:ext cx="5594485" cy="4350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263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526</Words>
  <Application>Microsoft Office PowerPoint</Application>
  <PresentationFormat>Širokouhlá</PresentationFormat>
  <Paragraphs>94</Paragraphs>
  <Slides>13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DM Sans</vt:lpstr>
      <vt:lpstr>Motív Office</vt:lpstr>
      <vt:lpstr>Ako rozvíjame tímovosť a odolnosť  zamestnancov SZŠ Dolnom Kubíne</vt:lpstr>
      <vt:lpstr>Podnety rozvoja ľudských zdrojov</vt:lpstr>
      <vt:lpstr>ROZVOJ CHARAKTERU</vt:lpstr>
      <vt:lpstr>SEBAPOZNANIE</vt:lpstr>
      <vt:lpstr>SILA KOMUNIKÁCIE</vt:lpstr>
      <vt:lpstr>Prečo budovať kultúru školy postavenej na silných stránkach jednotlivcov / kolektívu?!</vt:lpstr>
      <vt:lpstr>Prečo budovať kultúru školy postavenej na silných stránkach jednotlivcov / kolektívu?!</vt:lpstr>
      <vt:lpstr>Ako sa hodnoty školy spojili s hodnotami silných stánok kolektívu ?</vt:lpstr>
      <vt:lpstr>Ako sa hodnoty školy spojili s hodnotami silných stánok kolektívu ?</vt:lpstr>
      <vt:lpstr>Čo mne a ľuďom na škole prináša talentový prístup pri rozvoj školy:</vt:lpstr>
      <vt:lpstr>Čo mne a ľuďom na škole prináša talentový prístup pri rozvoj školy:</vt:lpstr>
      <vt:lpstr>Ako na motiváciu, ktorá sa riadi sama ?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Alojz Šutý</dc:creator>
  <cp:lastModifiedBy>Alojz Šutý</cp:lastModifiedBy>
  <cp:revision>4</cp:revision>
  <dcterms:created xsi:type="dcterms:W3CDTF">2025-02-22T21:16:56Z</dcterms:created>
  <dcterms:modified xsi:type="dcterms:W3CDTF">2025-04-14T13:25:38Z</dcterms:modified>
</cp:coreProperties>
</file>