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60" r:id="rId5"/>
    <p:sldId id="261" r:id="rId6"/>
    <p:sldId id="351" r:id="rId7"/>
    <p:sldId id="262" r:id="rId8"/>
    <p:sldId id="336" r:id="rId9"/>
    <p:sldId id="338" r:id="rId10"/>
    <p:sldId id="343" r:id="rId11"/>
    <p:sldId id="344" r:id="rId12"/>
    <p:sldId id="345" r:id="rId13"/>
    <p:sldId id="346" r:id="rId14"/>
    <p:sldId id="347" r:id="rId15"/>
    <p:sldId id="348" r:id="rId16"/>
    <p:sldId id="349" r:id="rId17"/>
    <p:sldId id="350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4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69F669-76FF-3CE2-289B-FF45EEB30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sk-SK" sz="2800" dirty="0"/>
              <a:t/>
            </a:r>
            <a:br>
              <a:rPr lang="sk-SK" sz="2800" dirty="0"/>
            </a:br>
            <a:endParaRPr lang="sk-SK" sz="2800" dirty="0"/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89E90924-AF91-77BA-1D59-13F29D467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047405"/>
            <a:ext cx="8596668" cy="4993958"/>
          </a:xfrm>
        </p:spPr>
        <p:txBody>
          <a:bodyPr>
            <a:normAutofit/>
          </a:bodyPr>
          <a:lstStyle/>
          <a:p>
            <a:pPr algn="justLow"/>
            <a:r>
              <a:rPr lang="sk-SK" b="1" dirty="0"/>
              <a:t>RADA PRE TVORBU ŠVP</a:t>
            </a:r>
            <a:r>
              <a:rPr lang="sk-SK" dirty="0"/>
              <a:t> – personálne zmeny : PharmDr. Kolláriková; PhDr. </a:t>
            </a:r>
            <a:r>
              <a:rPr lang="sk-SK" dirty="0" err="1"/>
              <a:t>Sekulová</a:t>
            </a:r>
            <a:endParaRPr lang="sk-SK" dirty="0"/>
          </a:p>
          <a:p>
            <a:pPr algn="justLow"/>
            <a:r>
              <a:rPr lang="sk-SK" b="1" dirty="0"/>
              <a:t>PROJEKTOVÉ RIADENIE </a:t>
            </a:r>
            <a:r>
              <a:rPr lang="sk-SK" dirty="0"/>
              <a:t>- </a:t>
            </a:r>
            <a:r>
              <a:rPr lang="sk-SK" b="1" dirty="0"/>
              <a:t>implementácia duálneho vzdelávania</a:t>
            </a:r>
            <a:r>
              <a:rPr lang="sk-SK" dirty="0"/>
              <a:t>; návrh financovania experimentálneho overovania princípov duálneho vzdelávania  v študijnom odbore farmaceutický laborant</a:t>
            </a:r>
          </a:p>
          <a:p>
            <a:pPr algn="justLow"/>
            <a:r>
              <a:rPr lang="sk-SK" b="1" dirty="0"/>
              <a:t>Príprava ŠVP pre vyššie odborné štúdium </a:t>
            </a:r>
            <a:r>
              <a:rPr lang="sk-SK" dirty="0"/>
              <a:t>– diplomovaná všeobecná sestra, diplomovaný fyzioterapeut</a:t>
            </a:r>
          </a:p>
          <a:p>
            <a:pPr algn="justLow"/>
            <a:r>
              <a:rPr lang="sk-SK" b="1" dirty="0"/>
              <a:t>Príprava Dodatkov k ŠVP pre jednotlivé študijné programy </a:t>
            </a:r>
            <a:r>
              <a:rPr lang="sk-SK" dirty="0"/>
              <a:t>– </a:t>
            </a:r>
            <a:r>
              <a:rPr lang="sk-SK" sz="1600" dirty="0"/>
              <a:t>zmeny v kritériách zdravotnej spôsobilosti; doplnenie skratiek predmetov; úprava učebných osnov v niektorých predmetoch; zmeny kvalifikačných požiadaviek pre pedagogických zamestnancov v kategórii učiteľ (ortopedický technik; zdravotnícky laborant; asistent výživy; farmaceutický laborant)</a:t>
            </a:r>
          </a:p>
          <a:p>
            <a:pPr algn="justLow"/>
            <a:r>
              <a:rPr lang="sk-SK" b="1" dirty="0"/>
              <a:t>Kritériá zdravotnej spôsobilosti pre uchádzačov na štúdium pre jednotlivé študijné odbory</a:t>
            </a:r>
          </a:p>
          <a:p>
            <a:pPr algn="justLow"/>
            <a:r>
              <a:rPr lang="sk-SK" dirty="0" err="1"/>
              <a:t>MŠVVaM</a:t>
            </a:r>
            <a:r>
              <a:rPr lang="sk-SK" dirty="0"/>
              <a:t> SR - novela zákona č. 245/2008 Z. z.; zákona č. 596/2003 Z. z.; zákona č. 597/2003 Z. z.; zákona č. 61/2005 Z. z.</a:t>
            </a:r>
          </a:p>
        </p:txBody>
      </p:sp>
    </p:spTree>
    <p:extLst>
      <p:ext uri="{BB962C8B-B14F-4D97-AF65-F5344CB8AC3E}">
        <p14:creationId xmlns:p14="http://schemas.microsoft.com/office/powerpoint/2010/main" val="941511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743697" y="1003586"/>
            <a:ext cx="11448303" cy="241014"/>
            <a:chOff x="0" y="0"/>
            <a:chExt cx="4199775" cy="6676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199775" cy="66763"/>
            </a:xfrm>
            <a:custGeom>
              <a:avLst/>
              <a:gdLst/>
              <a:ahLst/>
              <a:cxnLst/>
              <a:rect l="l" t="t" r="r" b="b"/>
              <a:pathLst>
                <a:path w="4199775" h="66763">
                  <a:moveTo>
                    <a:pt x="0" y="0"/>
                  </a:moveTo>
                  <a:lnTo>
                    <a:pt x="4199775" y="0"/>
                  </a:lnTo>
                  <a:lnTo>
                    <a:pt x="4199775" y="66763"/>
                  </a:lnTo>
                  <a:lnTo>
                    <a:pt x="0" y="66763"/>
                  </a:lnTo>
                  <a:close/>
                </a:path>
              </a:pathLst>
            </a:custGeom>
            <a:solidFill>
              <a:srgbClr val="0E55A1"/>
            </a:solidFill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9525"/>
              <a:ext cx="4199775" cy="76288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912"/>
                </a:lnSpc>
              </a:pPr>
              <a:endParaRPr sz="1200"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758639" y="1444305"/>
            <a:ext cx="10747561" cy="32842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922"/>
              </a:lnSpc>
            </a:pPr>
            <a:r>
              <a:rPr lang="sk-SK" sz="2467" b="1" dirty="0">
                <a:solidFill>
                  <a:srgbClr val="26408F"/>
                </a:solidFill>
                <a:latin typeface="Montserrat Heavy"/>
                <a:ea typeface="Montserrat Heavy"/>
                <a:cs typeface="Montserrat Heavy"/>
                <a:sym typeface="Montserrat Heavy"/>
              </a:rPr>
              <a:t>adekvátne financovanie zdravotníckeho vzdelávania </a:t>
            </a:r>
          </a:p>
          <a:p>
            <a:pPr marL="228611" indent="-228611">
              <a:lnSpc>
                <a:spcPct val="200000"/>
              </a:lnSpc>
              <a:buFont typeface="Wingdings" panose="05000000000000000000" pitchFamily="2" charset="2"/>
              <a:buChar char="§"/>
            </a:pPr>
            <a:endParaRPr lang="sk-SK" sz="1867" dirty="0">
              <a:latin typeface="Montserrat Heavy"/>
              <a:ea typeface="Montserrat Heavy"/>
              <a:cs typeface="Montserrat Heavy"/>
              <a:sym typeface="Montserrat Heavy"/>
            </a:endParaRPr>
          </a:p>
          <a:p>
            <a:pPr marL="304815" indent="-304815" algn="justLow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sk-SK" sz="1867" dirty="0">
                <a:latin typeface="Montserrat Heavy"/>
                <a:ea typeface="Montserrat Heavy"/>
                <a:cs typeface="Montserrat Heavy"/>
                <a:sym typeface="Montserrat Heavy"/>
              </a:rPr>
              <a:t>participovať s </a:t>
            </a:r>
            <a:r>
              <a:rPr lang="sk-SK" sz="1867" dirty="0" err="1">
                <a:latin typeface="Montserrat Heavy"/>
                <a:ea typeface="Montserrat Heavy"/>
                <a:cs typeface="Montserrat Heavy"/>
                <a:sym typeface="Montserrat Heavy"/>
              </a:rPr>
              <a:t>MŠVVaM</a:t>
            </a:r>
            <a:r>
              <a:rPr lang="sk-SK" sz="1867" dirty="0">
                <a:latin typeface="Montserrat Heavy"/>
                <a:ea typeface="Montserrat Heavy"/>
                <a:cs typeface="Montserrat Heavy"/>
                <a:sym typeface="Montserrat Heavy"/>
              </a:rPr>
              <a:t> SR a MF SR na zabezpečení adekvátneho financovania stredného aj vysokoškolského zdravotníckeho vzdelávania</a:t>
            </a:r>
          </a:p>
          <a:p>
            <a:pPr marL="304815" indent="-304815" algn="justLow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sk-SK" sz="1867" dirty="0">
                <a:latin typeface="Montserrat Heavy"/>
                <a:ea typeface="Montserrat Heavy"/>
                <a:cs typeface="Montserrat Heavy"/>
                <a:sym typeface="Montserrat Heavy"/>
              </a:rPr>
              <a:t>n</a:t>
            </a:r>
            <a:r>
              <a:rPr lang="sk-SK" sz="1867" dirty="0" err="1">
                <a:latin typeface="Montserrat Heavy"/>
                <a:ea typeface="Montserrat Heavy"/>
                <a:cs typeface="Montserrat Heavy"/>
                <a:sym typeface="Montserrat Heavy"/>
              </a:rPr>
              <a:t>ovelizovať</a:t>
            </a:r>
            <a:r>
              <a:rPr lang="sk-SK" sz="1867" dirty="0">
                <a:latin typeface="Montserrat Heavy"/>
                <a:ea typeface="Montserrat Heavy"/>
                <a:cs typeface="Montserrat Heavy"/>
                <a:sym typeface="Montserrat Heavy"/>
              </a:rPr>
              <a:t> nariadenie vlády č. 630/2008 Z. z. Slovenskej republiky, ktorým sa ustanovujú podrobnosti rozpisu finančných prostriedkov zo štátneho rozpočtu pre školy a školské zariadenia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758639" y="381001"/>
            <a:ext cx="10747561" cy="37189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892"/>
              </a:lnSpc>
            </a:pPr>
            <a:r>
              <a:rPr lang="sk-SK" sz="2933" b="1" dirty="0">
                <a:solidFill>
                  <a:srgbClr val="78CDC1"/>
                </a:solidFill>
                <a:latin typeface="Montserrat Heavy"/>
                <a:ea typeface="Montserrat Heavy"/>
                <a:cs typeface="Montserrat Heavy"/>
                <a:sym typeface="Montserrat Heavy"/>
              </a:rPr>
              <a:t>STREDNODOBÝ HORIZONT</a:t>
            </a:r>
            <a:endParaRPr lang="en-US" sz="2933" b="1" dirty="0">
              <a:solidFill>
                <a:srgbClr val="26408F"/>
              </a:solidFill>
              <a:latin typeface="Montserrat Heavy"/>
              <a:ea typeface="Montserrat Heavy"/>
              <a:cs typeface="Montserrat Heavy"/>
              <a:sym typeface="Montserrat Heavy"/>
            </a:endParaRPr>
          </a:p>
        </p:txBody>
      </p:sp>
      <p:sp>
        <p:nvSpPr>
          <p:cNvPr id="8" name="Freeform 8"/>
          <p:cNvSpPr/>
          <p:nvPr/>
        </p:nvSpPr>
        <p:spPr>
          <a:xfrm>
            <a:off x="393378" y="6014909"/>
            <a:ext cx="2382741" cy="579901"/>
          </a:xfrm>
          <a:custGeom>
            <a:avLst/>
            <a:gdLst/>
            <a:ahLst/>
            <a:cxnLst/>
            <a:rect l="l" t="t" r="r" b="b"/>
            <a:pathLst>
              <a:path w="3574111" h="869852">
                <a:moveTo>
                  <a:pt x="0" y="0"/>
                </a:moveTo>
                <a:lnTo>
                  <a:pt x="3574111" y="0"/>
                </a:lnTo>
                <a:lnTo>
                  <a:pt x="3574111" y="869852"/>
                </a:lnTo>
                <a:lnTo>
                  <a:pt x="0" y="8698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47" t="-38176" b="-1077"/>
            </a:stretch>
          </a:blipFill>
        </p:spPr>
        <p:txBody>
          <a:bodyPr/>
          <a:lstStyle/>
          <a:p>
            <a:endParaRPr lang="en-GB" sz="1200"/>
          </a:p>
        </p:txBody>
      </p:sp>
      <p:grpSp>
        <p:nvGrpSpPr>
          <p:cNvPr id="9" name="Group 9"/>
          <p:cNvGrpSpPr/>
          <p:nvPr/>
        </p:nvGrpSpPr>
        <p:grpSpPr>
          <a:xfrm>
            <a:off x="1607251" y="6238724"/>
            <a:ext cx="6225491" cy="31750"/>
            <a:chOff x="0" y="0"/>
            <a:chExt cx="2459453" cy="12543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2459453" cy="12543"/>
            </a:xfrm>
            <a:custGeom>
              <a:avLst/>
              <a:gdLst/>
              <a:ahLst/>
              <a:cxnLst/>
              <a:rect l="l" t="t" r="r" b="b"/>
              <a:pathLst>
                <a:path w="2459453" h="12543">
                  <a:moveTo>
                    <a:pt x="0" y="0"/>
                  </a:moveTo>
                  <a:lnTo>
                    <a:pt x="2459453" y="0"/>
                  </a:lnTo>
                  <a:lnTo>
                    <a:pt x="2459453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F7252E"/>
            </a:solidFill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0" y="-9525"/>
              <a:ext cx="2459453" cy="22068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912"/>
                </a:lnSpc>
              </a:pPr>
              <a:endParaRPr sz="1200"/>
            </a:p>
          </p:txBody>
        </p:sp>
      </p:grpSp>
      <p:grpSp>
        <p:nvGrpSpPr>
          <p:cNvPr id="12" name="Group 12"/>
          <p:cNvGrpSpPr/>
          <p:nvPr/>
        </p:nvGrpSpPr>
        <p:grpSpPr>
          <a:xfrm>
            <a:off x="1221306" y="6238724"/>
            <a:ext cx="385944" cy="31750"/>
            <a:chOff x="0" y="0"/>
            <a:chExt cx="152472" cy="12543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152472" cy="12543"/>
            </a:xfrm>
            <a:custGeom>
              <a:avLst/>
              <a:gdLst/>
              <a:ahLst/>
              <a:cxnLst/>
              <a:rect l="l" t="t" r="r" b="b"/>
              <a:pathLst>
                <a:path w="152472" h="12543">
                  <a:moveTo>
                    <a:pt x="0" y="0"/>
                  </a:moveTo>
                  <a:lnTo>
                    <a:pt x="152472" y="0"/>
                  </a:lnTo>
                  <a:lnTo>
                    <a:pt x="152472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0E55A1"/>
            </a:solidFill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0" y="-9525"/>
              <a:ext cx="152472" cy="22068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912"/>
                </a:lnSpc>
              </a:pPr>
              <a:endParaRPr sz="1200"/>
            </a:p>
          </p:txBody>
        </p:sp>
      </p:grpSp>
      <p:grpSp>
        <p:nvGrpSpPr>
          <p:cNvPr id="15" name="Group 15"/>
          <p:cNvGrpSpPr/>
          <p:nvPr/>
        </p:nvGrpSpPr>
        <p:grpSpPr>
          <a:xfrm>
            <a:off x="835362" y="6238724"/>
            <a:ext cx="385944" cy="31750"/>
            <a:chOff x="0" y="0"/>
            <a:chExt cx="152472" cy="12543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152472" cy="12543"/>
            </a:xfrm>
            <a:custGeom>
              <a:avLst/>
              <a:gdLst/>
              <a:ahLst/>
              <a:cxnLst/>
              <a:rect l="l" t="t" r="r" b="b"/>
              <a:pathLst>
                <a:path w="152472" h="12543">
                  <a:moveTo>
                    <a:pt x="0" y="0"/>
                  </a:moveTo>
                  <a:lnTo>
                    <a:pt x="152472" y="0"/>
                  </a:lnTo>
                  <a:lnTo>
                    <a:pt x="152472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CFD0D0"/>
            </a:solidFill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0" y="-9525"/>
              <a:ext cx="152472" cy="22068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912"/>
                </a:lnSpc>
              </a:pPr>
              <a:endParaRPr sz="1200"/>
            </a:p>
          </p:txBody>
        </p:sp>
      </p:grpSp>
    </p:spTree>
    <p:extLst>
      <p:ext uri="{BB962C8B-B14F-4D97-AF65-F5344CB8AC3E}">
        <p14:creationId xmlns:p14="http://schemas.microsoft.com/office/powerpoint/2010/main" val="589597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743697" y="1003586"/>
            <a:ext cx="11448303" cy="241014"/>
            <a:chOff x="0" y="0"/>
            <a:chExt cx="4199775" cy="6676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199775" cy="66763"/>
            </a:xfrm>
            <a:custGeom>
              <a:avLst/>
              <a:gdLst/>
              <a:ahLst/>
              <a:cxnLst/>
              <a:rect l="l" t="t" r="r" b="b"/>
              <a:pathLst>
                <a:path w="4199775" h="66763">
                  <a:moveTo>
                    <a:pt x="0" y="0"/>
                  </a:moveTo>
                  <a:lnTo>
                    <a:pt x="4199775" y="0"/>
                  </a:lnTo>
                  <a:lnTo>
                    <a:pt x="4199775" y="66763"/>
                  </a:lnTo>
                  <a:lnTo>
                    <a:pt x="0" y="66763"/>
                  </a:lnTo>
                  <a:close/>
                </a:path>
              </a:pathLst>
            </a:custGeom>
            <a:solidFill>
              <a:srgbClr val="0E55A1"/>
            </a:solidFill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9525"/>
              <a:ext cx="4199775" cy="76288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912"/>
                </a:lnSpc>
              </a:pPr>
              <a:endParaRPr sz="1200"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758639" y="1444305"/>
            <a:ext cx="10620561" cy="320978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922"/>
              </a:lnSpc>
            </a:pPr>
            <a:r>
              <a:rPr lang="sk-SK" sz="2467" b="1" dirty="0">
                <a:solidFill>
                  <a:srgbClr val="26408F"/>
                </a:solidFill>
                <a:latin typeface="Montserrat Heavy"/>
                <a:ea typeface="Montserrat Heavy"/>
                <a:cs typeface="Montserrat Heavy"/>
                <a:sym typeface="Montserrat Heavy"/>
              </a:rPr>
              <a:t>odmeňovanie pedagógov </a:t>
            </a:r>
          </a:p>
          <a:p>
            <a:pPr algn="ctr">
              <a:lnSpc>
                <a:spcPts val="3922"/>
              </a:lnSpc>
            </a:pPr>
            <a:endParaRPr lang="sk-SK" sz="2467" b="1" dirty="0">
              <a:solidFill>
                <a:srgbClr val="26408F"/>
              </a:solidFill>
              <a:latin typeface="Montserrat Heavy"/>
              <a:ea typeface="Montserrat Heavy"/>
              <a:cs typeface="Montserrat Heavy"/>
              <a:sym typeface="Montserrat Heavy"/>
            </a:endParaRPr>
          </a:p>
          <a:p>
            <a:pPr marL="304815" indent="-304815" algn="justLow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sk-SK" sz="1867" dirty="0">
                <a:latin typeface="Montserrat Heavy"/>
                <a:ea typeface="Montserrat Heavy"/>
                <a:cs typeface="Montserrat Heavy"/>
                <a:sym typeface="Montserrat Heavy"/>
              </a:rPr>
              <a:t>odmeňovanie pedagogických zamestnancov v zdravotníckom školstve je v kontexte zvýšenia mzdového ohodnotenia personálu v zdravotníctve neatraktívne</a:t>
            </a:r>
          </a:p>
          <a:p>
            <a:pPr marL="304815" indent="-304815" algn="justLow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sk-SK" sz="1867" dirty="0">
                <a:latin typeface="Montserrat Heavy"/>
                <a:ea typeface="Montserrat Heavy"/>
                <a:cs typeface="Montserrat Heavy"/>
                <a:sym typeface="Montserrat Heavy"/>
              </a:rPr>
              <a:t>je nevyhnutné riešiť v spolupráci s </a:t>
            </a:r>
            <a:r>
              <a:rPr lang="sk-SK" sz="1867" dirty="0" err="1">
                <a:latin typeface="Montserrat Heavy"/>
                <a:ea typeface="Montserrat Heavy"/>
                <a:cs typeface="Montserrat Heavy"/>
                <a:sym typeface="Montserrat Heavy"/>
              </a:rPr>
              <a:t>MŠVVaM</a:t>
            </a:r>
            <a:r>
              <a:rPr lang="sk-SK" sz="1867" dirty="0">
                <a:latin typeface="Montserrat Heavy"/>
                <a:ea typeface="Montserrat Heavy"/>
                <a:cs typeface="Montserrat Heavy"/>
                <a:sym typeface="Montserrat Heavy"/>
              </a:rPr>
              <a:t> SR a MF SR adekvátne odmeňovanie pedagogických zamestnancov stredných zdravotníckych škôl a vysokoškolských učiteľov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758639" y="381001"/>
            <a:ext cx="10747561" cy="37189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892"/>
              </a:lnSpc>
            </a:pPr>
            <a:r>
              <a:rPr lang="sk-SK" sz="2933" b="1" dirty="0">
                <a:solidFill>
                  <a:srgbClr val="78CDC1"/>
                </a:solidFill>
                <a:latin typeface="Montserrat Heavy"/>
                <a:ea typeface="Montserrat Heavy"/>
                <a:cs typeface="Montserrat Heavy"/>
                <a:sym typeface="Montserrat Heavy"/>
              </a:rPr>
              <a:t>STREDNODOBÝ HORIZONT</a:t>
            </a:r>
            <a:endParaRPr lang="en-US" sz="2933" b="1" dirty="0">
              <a:solidFill>
                <a:srgbClr val="26408F"/>
              </a:solidFill>
              <a:latin typeface="Montserrat Heavy"/>
              <a:ea typeface="Montserrat Heavy"/>
              <a:cs typeface="Montserrat Heavy"/>
              <a:sym typeface="Montserrat Heavy"/>
            </a:endParaRPr>
          </a:p>
        </p:txBody>
      </p:sp>
      <p:sp>
        <p:nvSpPr>
          <p:cNvPr id="8" name="Freeform 8"/>
          <p:cNvSpPr/>
          <p:nvPr/>
        </p:nvSpPr>
        <p:spPr>
          <a:xfrm>
            <a:off x="393378" y="6014909"/>
            <a:ext cx="2382741" cy="579901"/>
          </a:xfrm>
          <a:custGeom>
            <a:avLst/>
            <a:gdLst/>
            <a:ahLst/>
            <a:cxnLst/>
            <a:rect l="l" t="t" r="r" b="b"/>
            <a:pathLst>
              <a:path w="3574111" h="869852">
                <a:moveTo>
                  <a:pt x="0" y="0"/>
                </a:moveTo>
                <a:lnTo>
                  <a:pt x="3574111" y="0"/>
                </a:lnTo>
                <a:lnTo>
                  <a:pt x="3574111" y="869852"/>
                </a:lnTo>
                <a:lnTo>
                  <a:pt x="0" y="8698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47" t="-38176" b="-1077"/>
            </a:stretch>
          </a:blipFill>
        </p:spPr>
        <p:txBody>
          <a:bodyPr/>
          <a:lstStyle/>
          <a:p>
            <a:endParaRPr lang="en-GB" sz="1200"/>
          </a:p>
        </p:txBody>
      </p:sp>
      <p:grpSp>
        <p:nvGrpSpPr>
          <p:cNvPr id="9" name="Group 9"/>
          <p:cNvGrpSpPr/>
          <p:nvPr/>
        </p:nvGrpSpPr>
        <p:grpSpPr>
          <a:xfrm>
            <a:off x="1607251" y="6238724"/>
            <a:ext cx="6225491" cy="31750"/>
            <a:chOff x="0" y="0"/>
            <a:chExt cx="2459453" cy="12543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2459453" cy="12543"/>
            </a:xfrm>
            <a:custGeom>
              <a:avLst/>
              <a:gdLst/>
              <a:ahLst/>
              <a:cxnLst/>
              <a:rect l="l" t="t" r="r" b="b"/>
              <a:pathLst>
                <a:path w="2459453" h="12543">
                  <a:moveTo>
                    <a:pt x="0" y="0"/>
                  </a:moveTo>
                  <a:lnTo>
                    <a:pt x="2459453" y="0"/>
                  </a:lnTo>
                  <a:lnTo>
                    <a:pt x="2459453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F7252E"/>
            </a:solidFill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0" y="-9525"/>
              <a:ext cx="2459453" cy="22068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912"/>
                </a:lnSpc>
              </a:pPr>
              <a:endParaRPr sz="1200"/>
            </a:p>
          </p:txBody>
        </p:sp>
      </p:grpSp>
      <p:grpSp>
        <p:nvGrpSpPr>
          <p:cNvPr id="12" name="Group 12"/>
          <p:cNvGrpSpPr/>
          <p:nvPr/>
        </p:nvGrpSpPr>
        <p:grpSpPr>
          <a:xfrm>
            <a:off x="1221306" y="6238724"/>
            <a:ext cx="385944" cy="31750"/>
            <a:chOff x="0" y="0"/>
            <a:chExt cx="152472" cy="12543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152472" cy="12543"/>
            </a:xfrm>
            <a:custGeom>
              <a:avLst/>
              <a:gdLst/>
              <a:ahLst/>
              <a:cxnLst/>
              <a:rect l="l" t="t" r="r" b="b"/>
              <a:pathLst>
                <a:path w="152472" h="12543">
                  <a:moveTo>
                    <a:pt x="0" y="0"/>
                  </a:moveTo>
                  <a:lnTo>
                    <a:pt x="152472" y="0"/>
                  </a:lnTo>
                  <a:lnTo>
                    <a:pt x="152472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0E55A1"/>
            </a:solidFill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0" y="-9525"/>
              <a:ext cx="152472" cy="22068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912"/>
                </a:lnSpc>
              </a:pPr>
              <a:endParaRPr sz="1200"/>
            </a:p>
          </p:txBody>
        </p:sp>
      </p:grpSp>
      <p:grpSp>
        <p:nvGrpSpPr>
          <p:cNvPr id="15" name="Group 15"/>
          <p:cNvGrpSpPr/>
          <p:nvPr/>
        </p:nvGrpSpPr>
        <p:grpSpPr>
          <a:xfrm>
            <a:off x="835362" y="6238724"/>
            <a:ext cx="385944" cy="31750"/>
            <a:chOff x="0" y="0"/>
            <a:chExt cx="152472" cy="12543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152472" cy="12543"/>
            </a:xfrm>
            <a:custGeom>
              <a:avLst/>
              <a:gdLst/>
              <a:ahLst/>
              <a:cxnLst/>
              <a:rect l="l" t="t" r="r" b="b"/>
              <a:pathLst>
                <a:path w="152472" h="12543">
                  <a:moveTo>
                    <a:pt x="0" y="0"/>
                  </a:moveTo>
                  <a:lnTo>
                    <a:pt x="152472" y="0"/>
                  </a:lnTo>
                  <a:lnTo>
                    <a:pt x="152472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CFD0D0"/>
            </a:solidFill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0" y="-9525"/>
              <a:ext cx="152472" cy="22068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912"/>
                </a:lnSpc>
              </a:pPr>
              <a:endParaRPr sz="1200"/>
            </a:p>
          </p:txBody>
        </p:sp>
      </p:grpSp>
    </p:spTree>
    <p:extLst>
      <p:ext uri="{BB962C8B-B14F-4D97-AF65-F5344CB8AC3E}">
        <p14:creationId xmlns:p14="http://schemas.microsoft.com/office/powerpoint/2010/main" val="20293651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743697" y="1003586"/>
            <a:ext cx="11448303" cy="241014"/>
            <a:chOff x="0" y="0"/>
            <a:chExt cx="4199775" cy="6676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199775" cy="66763"/>
            </a:xfrm>
            <a:custGeom>
              <a:avLst/>
              <a:gdLst/>
              <a:ahLst/>
              <a:cxnLst/>
              <a:rect l="l" t="t" r="r" b="b"/>
              <a:pathLst>
                <a:path w="4199775" h="66763">
                  <a:moveTo>
                    <a:pt x="0" y="0"/>
                  </a:moveTo>
                  <a:lnTo>
                    <a:pt x="4199775" y="0"/>
                  </a:lnTo>
                  <a:lnTo>
                    <a:pt x="4199775" y="66763"/>
                  </a:lnTo>
                  <a:lnTo>
                    <a:pt x="0" y="66763"/>
                  </a:lnTo>
                  <a:close/>
                </a:path>
              </a:pathLst>
            </a:custGeom>
            <a:solidFill>
              <a:srgbClr val="0E55A1"/>
            </a:solidFill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9525"/>
              <a:ext cx="4199775" cy="76288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912"/>
                </a:lnSpc>
              </a:pPr>
              <a:endParaRPr sz="1200"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1001847" y="1810894"/>
            <a:ext cx="10188306" cy="378443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922"/>
              </a:lnSpc>
            </a:pPr>
            <a:r>
              <a:rPr lang="sk-SK" sz="2467" b="1" dirty="0">
                <a:solidFill>
                  <a:srgbClr val="26408F"/>
                </a:solidFill>
                <a:latin typeface="Montserrat Heavy"/>
                <a:ea typeface="Montserrat Heavy"/>
                <a:cs typeface="Montserrat Heavy"/>
                <a:sym typeface="Montserrat Heavy"/>
              </a:rPr>
              <a:t>zlepšenie praktickej odbornej prípravy </a:t>
            </a:r>
          </a:p>
          <a:p>
            <a:pPr algn="ctr">
              <a:lnSpc>
                <a:spcPts val="3922"/>
              </a:lnSpc>
            </a:pPr>
            <a:endParaRPr lang="sk-SK" sz="2467" b="1" dirty="0">
              <a:solidFill>
                <a:srgbClr val="26408F"/>
              </a:solidFill>
              <a:latin typeface="Montserrat Heavy"/>
              <a:ea typeface="Montserrat Heavy"/>
              <a:cs typeface="Montserrat Heavy"/>
              <a:sym typeface="Montserrat Heavy"/>
            </a:endParaRPr>
          </a:p>
          <a:p>
            <a:pPr marL="304815" indent="-304815" algn="justLow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sk-SK" sz="1867" dirty="0">
                <a:latin typeface="Montserrat Heavy"/>
                <a:ea typeface="Montserrat Heavy"/>
                <a:cs typeface="Montserrat Heavy"/>
                <a:sym typeface="Montserrat Heavy"/>
              </a:rPr>
              <a:t>skvalitniť praktickú výučbu ďalšieho vzdelávania zdravotníckych pracovníkov so zameraním sa najmä na vedenie, organizáciu a realizáciu procesov (etablovať mentorstvo); ako aj motiváciu a povinnosti školiteľov</a:t>
            </a:r>
          </a:p>
          <a:p>
            <a:pPr marL="304815" indent="-304815" algn="justLow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sk-SK" sz="1867" dirty="0">
                <a:latin typeface="Montserrat Heavy"/>
                <a:ea typeface="Montserrat Heavy"/>
                <a:cs typeface="Montserrat Heavy"/>
                <a:sym typeface="Montserrat Heavy"/>
              </a:rPr>
              <a:t>d</a:t>
            </a:r>
            <a:r>
              <a:rPr lang="sk-SK" sz="1867" dirty="0" err="1">
                <a:latin typeface="Montserrat Heavy"/>
                <a:ea typeface="Montserrat Heavy"/>
                <a:cs typeface="Montserrat Heavy"/>
                <a:sym typeface="Montserrat Heavy"/>
              </a:rPr>
              <a:t>ôsledne</a:t>
            </a:r>
            <a:r>
              <a:rPr lang="sk-SK" sz="1867" dirty="0">
                <a:latin typeface="Montserrat Heavy"/>
                <a:ea typeface="Montserrat Heavy"/>
                <a:cs typeface="Montserrat Heavy"/>
                <a:sym typeface="Montserrat Heavy"/>
              </a:rPr>
              <a:t> venovať pozornosť </a:t>
            </a:r>
            <a:r>
              <a:rPr lang="sk-SK" sz="1867" dirty="0" err="1">
                <a:latin typeface="Montserrat Heavy"/>
                <a:ea typeface="Montserrat Heavy"/>
                <a:cs typeface="Montserrat Heavy"/>
                <a:sym typeface="Montserrat Heavy"/>
              </a:rPr>
              <a:t>tréningu</a:t>
            </a:r>
            <a:r>
              <a:rPr lang="sk-SK" sz="1867" dirty="0">
                <a:latin typeface="Montserrat Heavy"/>
                <a:ea typeface="Montserrat Heavy"/>
                <a:cs typeface="Montserrat Heavy"/>
                <a:sym typeface="Montserrat Heavy"/>
              </a:rPr>
              <a:t> praktických a komunikačných zručností žiakov a študentov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758639" y="381001"/>
            <a:ext cx="10747561" cy="37189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892"/>
              </a:lnSpc>
            </a:pPr>
            <a:r>
              <a:rPr lang="sk-SK" sz="2933" b="1" dirty="0">
                <a:solidFill>
                  <a:srgbClr val="78CDC1"/>
                </a:solidFill>
                <a:latin typeface="Montserrat Heavy"/>
                <a:ea typeface="Montserrat Heavy"/>
                <a:cs typeface="Montserrat Heavy"/>
                <a:sym typeface="Montserrat Heavy"/>
              </a:rPr>
              <a:t>DLHODOBÝ HORIZONT</a:t>
            </a:r>
            <a:endParaRPr lang="en-US" sz="2933" b="1" dirty="0">
              <a:solidFill>
                <a:srgbClr val="26408F"/>
              </a:solidFill>
              <a:latin typeface="Montserrat Heavy"/>
              <a:ea typeface="Montserrat Heavy"/>
              <a:cs typeface="Montserrat Heavy"/>
              <a:sym typeface="Montserrat Heavy"/>
            </a:endParaRPr>
          </a:p>
        </p:txBody>
      </p:sp>
      <p:sp>
        <p:nvSpPr>
          <p:cNvPr id="8" name="Freeform 8"/>
          <p:cNvSpPr/>
          <p:nvPr/>
        </p:nvSpPr>
        <p:spPr>
          <a:xfrm>
            <a:off x="393378" y="6014909"/>
            <a:ext cx="2382741" cy="579901"/>
          </a:xfrm>
          <a:custGeom>
            <a:avLst/>
            <a:gdLst/>
            <a:ahLst/>
            <a:cxnLst/>
            <a:rect l="l" t="t" r="r" b="b"/>
            <a:pathLst>
              <a:path w="3574111" h="869852">
                <a:moveTo>
                  <a:pt x="0" y="0"/>
                </a:moveTo>
                <a:lnTo>
                  <a:pt x="3574111" y="0"/>
                </a:lnTo>
                <a:lnTo>
                  <a:pt x="3574111" y="869852"/>
                </a:lnTo>
                <a:lnTo>
                  <a:pt x="0" y="8698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47" t="-38176" b="-1077"/>
            </a:stretch>
          </a:blipFill>
        </p:spPr>
        <p:txBody>
          <a:bodyPr/>
          <a:lstStyle/>
          <a:p>
            <a:endParaRPr lang="en-GB" sz="1200"/>
          </a:p>
        </p:txBody>
      </p:sp>
      <p:grpSp>
        <p:nvGrpSpPr>
          <p:cNvPr id="9" name="Group 9"/>
          <p:cNvGrpSpPr/>
          <p:nvPr/>
        </p:nvGrpSpPr>
        <p:grpSpPr>
          <a:xfrm>
            <a:off x="1607251" y="6238724"/>
            <a:ext cx="6225491" cy="31750"/>
            <a:chOff x="0" y="0"/>
            <a:chExt cx="2459453" cy="12543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2459453" cy="12543"/>
            </a:xfrm>
            <a:custGeom>
              <a:avLst/>
              <a:gdLst/>
              <a:ahLst/>
              <a:cxnLst/>
              <a:rect l="l" t="t" r="r" b="b"/>
              <a:pathLst>
                <a:path w="2459453" h="12543">
                  <a:moveTo>
                    <a:pt x="0" y="0"/>
                  </a:moveTo>
                  <a:lnTo>
                    <a:pt x="2459453" y="0"/>
                  </a:lnTo>
                  <a:lnTo>
                    <a:pt x="2459453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F7252E"/>
            </a:solidFill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0" y="-9525"/>
              <a:ext cx="2459453" cy="22068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912"/>
                </a:lnSpc>
              </a:pPr>
              <a:endParaRPr sz="1200"/>
            </a:p>
          </p:txBody>
        </p:sp>
      </p:grpSp>
      <p:grpSp>
        <p:nvGrpSpPr>
          <p:cNvPr id="12" name="Group 12"/>
          <p:cNvGrpSpPr/>
          <p:nvPr/>
        </p:nvGrpSpPr>
        <p:grpSpPr>
          <a:xfrm>
            <a:off x="1221306" y="6238724"/>
            <a:ext cx="385944" cy="31750"/>
            <a:chOff x="0" y="0"/>
            <a:chExt cx="152472" cy="12543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152472" cy="12543"/>
            </a:xfrm>
            <a:custGeom>
              <a:avLst/>
              <a:gdLst/>
              <a:ahLst/>
              <a:cxnLst/>
              <a:rect l="l" t="t" r="r" b="b"/>
              <a:pathLst>
                <a:path w="152472" h="12543">
                  <a:moveTo>
                    <a:pt x="0" y="0"/>
                  </a:moveTo>
                  <a:lnTo>
                    <a:pt x="152472" y="0"/>
                  </a:lnTo>
                  <a:lnTo>
                    <a:pt x="152472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0E55A1"/>
            </a:solidFill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0" y="-9525"/>
              <a:ext cx="152472" cy="22068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912"/>
                </a:lnSpc>
              </a:pPr>
              <a:endParaRPr sz="1200"/>
            </a:p>
          </p:txBody>
        </p:sp>
      </p:grpSp>
      <p:grpSp>
        <p:nvGrpSpPr>
          <p:cNvPr id="15" name="Group 15"/>
          <p:cNvGrpSpPr/>
          <p:nvPr/>
        </p:nvGrpSpPr>
        <p:grpSpPr>
          <a:xfrm>
            <a:off x="835362" y="6238724"/>
            <a:ext cx="385944" cy="31750"/>
            <a:chOff x="0" y="0"/>
            <a:chExt cx="152472" cy="12543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152472" cy="12543"/>
            </a:xfrm>
            <a:custGeom>
              <a:avLst/>
              <a:gdLst/>
              <a:ahLst/>
              <a:cxnLst/>
              <a:rect l="l" t="t" r="r" b="b"/>
              <a:pathLst>
                <a:path w="152472" h="12543">
                  <a:moveTo>
                    <a:pt x="0" y="0"/>
                  </a:moveTo>
                  <a:lnTo>
                    <a:pt x="152472" y="0"/>
                  </a:lnTo>
                  <a:lnTo>
                    <a:pt x="152472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CFD0D0"/>
            </a:solidFill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0" y="-9525"/>
              <a:ext cx="152472" cy="22068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912"/>
                </a:lnSpc>
              </a:pPr>
              <a:endParaRPr sz="1200"/>
            </a:p>
          </p:txBody>
        </p:sp>
      </p:grpSp>
    </p:spTree>
    <p:extLst>
      <p:ext uri="{BB962C8B-B14F-4D97-AF65-F5344CB8AC3E}">
        <p14:creationId xmlns:p14="http://schemas.microsoft.com/office/powerpoint/2010/main" val="1039993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743697" y="1003586"/>
            <a:ext cx="11448303" cy="241014"/>
            <a:chOff x="0" y="0"/>
            <a:chExt cx="4199775" cy="6676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199775" cy="66763"/>
            </a:xfrm>
            <a:custGeom>
              <a:avLst/>
              <a:gdLst/>
              <a:ahLst/>
              <a:cxnLst/>
              <a:rect l="l" t="t" r="r" b="b"/>
              <a:pathLst>
                <a:path w="4199775" h="66763">
                  <a:moveTo>
                    <a:pt x="0" y="0"/>
                  </a:moveTo>
                  <a:lnTo>
                    <a:pt x="4199775" y="0"/>
                  </a:lnTo>
                  <a:lnTo>
                    <a:pt x="4199775" y="66763"/>
                  </a:lnTo>
                  <a:lnTo>
                    <a:pt x="0" y="66763"/>
                  </a:lnTo>
                  <a:close/>
                </a:path>
              </a:pathLst>
            </a:custGeom>
            <a:solidFill>
              <a:srgbClr val="0E55A1"/>
            </a:solidFill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9525"/>
              <a:ext cx="4199775" cy="76288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912"/>
                </a:lnSpc>
              </a:pPr>
              <a:endParaRPr sz="1200"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758639" y="1444304"/>
            <a:ext cx="10620561" cy="243021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922"/>
              </a:lnSpc>
            </a:pPr>
            <a:r>
              <a:rPr lang="sk-SK" sz="2467" b="1" dirty="0">
                <a:solidFill>
                  <a:srgbClr val="26408F"/>
                </a:solidFill>
                <a:latin typeface="Montserrat Heavy"/>
                <a:ea typeface="Montserrat Heavy"/>
                <a:cs typeface="Montserrat Heavy"/>
                <a:sym typeface="Montserrat Heavy"/>
              </a:rPr>
              <a:t>vybavenie odborných učební </a:t>
            </a:r>
          </a:p>
          <a:p>
            <a:pPr algn="ctr">
              <a:lnSpc>
                <a:spcPts val="3922"/>
              </a:lnSpc>
            </a:pPr>
            <a:endParaRPr lang="sk-SK" sz="2467" b="1" dirty="0">
              <a:solidFill>
                <a:srgbClr val="26408F"/>
              </a:solidFill>
              <a:latin typeface="Montserrat Heavy"/>
              <a:ea typeface="Montserrat Heavy"/>
              <a:cs typeface="Montserrat Heavy"/>
              <a:sym typeface="Montserrat Heavy"/>
            </a:endParaRPr>
          </a:p>
          <a:p>
            <a:pPr marL="304815" indent="-304815" algn="justLow">
              <a:lnSpc>
                <a:spcPts val="3922"/>
              </a:lnSpc>
              <a:buFont typeface="Wingdings" panose="05000000000000000000" pitchFamily="2" charset="2"/>
              <a:buChar char="Ø"/>
            </a:pPr>
            <a:r>
              <a:rPr lang="sk-SK" sz="1867" dirty="0">
                <a:latin typeface="Montserrat Heavy"/>
                <a:ea typeface="Montserrat Heavy"/>
                <a:cs typeface="Montserrat Heavy"/>
                <a:sym typeface="Montserrat Heavy"/>
              </a:rPr>
              <a:t>modernizovať v súčinnosti s </a:t>
            </a:r>
            <a:r>
              <a:rPr lang="sk-SK" sz="1867" dirty="0" err="1">
                <a:latin typeface="Montserrat Heavy"/>
                <a:ea typeface="Montserrat Heavy"/>
                <a:cs typeface="Montserrat Heavy"/>
                <a:sym typeface="Montserrat Heavy"/>
              </a:rPr>
              <a:t>MŠVVaM</a:t>
            </a:r>
            <a:r>
              <a:rPr lang="sk-SK" sz="1867" dirty="0">
                <a:latin typeface="Montserrat Heavy"/>
                <a:ea typeface="Montserrat Heavy"/>
                <a:cs typeface="Montserrat Heavy"/>
                <a:sym typeface="Montserrat Heavy"/>
              </a:rPr>
              <a:t> SR a MF SR materiálno-technické vybavenie stredných zdravotníckych škôl a vysokých škôl, najmä vybavenie odborných učební v laboratórnych podmienkach školy pre nácvik praktických zručností a zabezpečiť budovanie simulačných centier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758639" y="381001"/>
            <a:ext cx="10747561" cy="37189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892"/>
              </a:lnSpc>
            </a:pPr>
            <a:r>
              <a:rPr lang="sk-SK" sz="2933" b="1" dirty="0">
                <a:solidFill>
                  <a:srgbClr val="78CDC1"/>
                </a:solidFill>
                <a:latin typeface="Montserrat Heavy"/>
                <a:ea typeface="Montserrat Heavy"/>
                <a:cs typeface="Montserrat Heavy"/>
                <a:sym typeface="Montserrat Heavy"/>
              </a:rPr>
              <a:t>DLHODOBÝ HORIZONT</a:t>
            </a:r>
            <a:endParaRPr lang="en-US" sz="2933" b="1" dirty="0">
              <a:solidFill>
                <a:srgbClr val="26408F"/>
              </a:solidFill>
              <a:latin typeface="Montserrat Heavy"/>
              <a:ea typeface="Montserrat Heavy"/>
              <a:cs typeface="Montserrat Heavy"/>
              <a:sym typeface="Montserrat Heavy"/>
            </a:endParaRPr>
          </a:p>
        </p:txBody>
      </p:sp>
      <p:sp>
        <p:nvSpPr>
          <p:cNvPr id="8" name="Freeform 8"/>
          <p:cNvSpPr/>
          <p:nvPr/>
        </p:nvSpPr>
        <p:spPr>
          <a:xfrm>
            <a:off x="393378" y="6014909"/>
            <a:ext cx="2382741" cy="579901"/>
          </a:xfrm>
          <a:custGeom>
            <a:avLst/>
            <a:gdLst/>
            <a:ahLst/>
            <a:cxnLst/>
            <a:rect l="l" t="t" r="r" b="b"/>
            <a:pathLst>
              <a:path w="3574111" h="869852">
                <a:moveTo>
                  <a:pt x="0" y="0"/>
                </a:moveTo>
                <a:lnTo>
                  <a:pt x="3574111" y="0"/>
                </a:lnTo>
                <a:lnTo>
                  <a:pt x="3574111" y="869852"/>
                </a:lnTo>
                <a:lnTo>
                  <a:pt x="0" y="8698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47" t="-38176" b="-1077"/>
            </a:stretch>
          </a:blipFill>
        </p:spPr>
        <p:txBody>
          <a:bodyPr/>
          <a:lstStyle/>
          <a:p>
            <a:endParaRPr lang="en-GB" sz="1200"/>
          </a:p>
        </p:txBody>
      </p:sp>
      <p:grpSp>
        <p:nvGrpSpPr>
          <p:cNvPr id="9" name="Group 9"/>
          <p:cNvGrpSpPr/>
          <p:nvPr/>
        </p:nvGrpSpPr>
        <p:grpSpPr>
          <a:xfrm>
            <a:off x="1607251" y="6238724"/>
            <a:ext cx="6225491" cy="31750"/>
            <a:chOff x="0" y="0"/>
            <a:chExt cx="2459453" cy="12543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2459453" cy="12543"/>
            </a:xfrm>
            <a:custGeom>
              <a:avLst/>
              <a:gdLst/>
              <a:ahLst/>
              <a:cxnLst/>
              <a:rect l="l" t="t" r="r" b="b"/>
              <a:pathLst>
                <a:path w="2459453" h="12543">
                  <a:moveTo>
                    <a:pt x="0" y="0"/>
                  </a:moveTo>
                  <a:lnTo>
                    <a:pt x="2459453" y="0"/>
                  </a:lnTo>
                  <a:lnTo>
                    <a:pt x="2459453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F7252E"/>
            </a:solidFill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0" y="-9525"/>
              <a:ext cx="2459453" cy="22068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912"/>
                </a:lnSpc>
              </a:pPr>
              <a:endParaRPr sz="1200"/>
            </a:p>
          </p:txBody>
        </p:sp>
      </p:grpSp>
      <p:grpSp>
        <p:nvGrpSpPr>
          <p:cNvPr id="12" name="Group 12"/>
          <p:cNvGrpSpPr/>
          <p:nvPr/>
        </p:nvGrpSpPr>
        <p:grpSpPr>
          <a:xfrm>
            <a:off x="1221306" y="6238724"/>
            <a:ext cx="385944" cy="31750"/>
            <a:chOff x="0" y="0"/>
            <a:chExt cx="152472" cy="12543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152472" cy="12543"/>
            </a:xfrm>
            <a:custGeom>
              <a:avLst/>
              <a:gdLst/>
              <a:ahLst/>
              <a:cxnLst/>
              <a:rect l="l" t="t" r="r" b="b"/>
              <a:pathLst>
                <a:path w="152472" h="12543">
                  <a:moveTo>
                    <a:pt x="0" y="0"/>
                  </a:moveTo>
                  <a:lnTo>
                    <a:pt x="152472" y="0"/>
                  </a:lnTo>
                  <a:lnTo>
                    <a:pt x="152472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0E55A1"/>
            </a:solidFill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0" y="-9525"/>
              <a:ext cx="152472" cy="22068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912"/>
                </a:lnSpc>
              </a:pPr>
              <a:endParaRPr sz="1200"/>
            </a:p>
          </p:txBody>
        </p:sp>
      </p:grpSp>
      <p:grpSp>
        <p:nvGrpSpPr>
          <p:cNvPr id="15" name="Group 15"/>
          <p:cNvGrpSpPr/>
          <p:nvPr/>
        </p:nvGrpSpPr>
        <p:grpSpPr>
          <a:xfrm>
            <a:off x="835362" y="6238724"/>
            <a:ext cx="385944" cy="31750"/>
            <a:chOff x="0" y="0"/>
            <a:chExt cx="152472" cy="12543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152472" cy="12543"/>
            </a:xfrm>
            <a:custGeom>
              <a:avLst/>
              <a:gdLst/>
              <a:ahLst/>
              <a:cxnLst/>
              <a:rect l="l" t="t" r="r" b="b"/>
              <a:pathLst>
                <a:path w="152472" h="12543">
                  <a:moveTo>
                    <a:pt x="0" y="0"/>
                  </a:moveTo>
                  <a:lnTo>
                    <a:pt x="152472" y="0"/>
                  </a:lnTo>
                  <a:lnTo>
                    <a:pt x="152472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CFD0D0"/>
            </a:solidFill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0" y="-9525"/>
              <a:ext cx="152472" cy="22068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912"/>
                </a:lnSpc>
              </a:pPr>
              <a:endParaRPr sz="1200"/>
            </a:p>
          </p:txBody>
        </p:sp>
      </p:grpSp>
    </p:spTree>
    <p:extLst>
      <p:ext uri="{BB962C8B-B14F-4D97-AF65-F5344CB8AC3E}">
        <p14:creationId xmlns:p14="http://schemas.microsoft.com/office/powerpoint/2010/main" val="1185631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743697" y="1003586"/>
            <a:ext cx="11448303" cy="241014"/>
            <a:chOff x="0" y="0"/>
            <a:chExt cx="4199775" cy="6676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199775" cy="66763"/>
            </a:xfrm>
            <a:custGeom>
              <a:avLst/>
              <a:gdLst/>
              <a:ahLst/>
              <a:cxnLst/>
              <a:rect l="l" t="t" r="r" b="b"/>
              <a:pathLst>
                <a:path w="4199775" h="66763">
                  <a:moveTo>
                    <a:pt x="0" y="0"/>
                  </a:moveTo>
                  <a:lnTo>
                    <a:pt x="4199775" y="0"/>
                  </a:lnTo>
                  <a:lnTo>
                    <a:pt x="4199775" y="66763"/>
                  </a:lnTo>
                  <a:lnTo>
                    <a:pt x="0" y="66763"/>
                  </a:lnTo>
                  <a:close/>
                </a:path>
              </a:pathLst>
            </a:custGeom>
            <a:solidFill>
              <a:srgbClr val="0E55A1"/>
            </a:solidFill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9525"/>
              <a:ext cx="4199775" cy="76288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912"/>
                </a:lnSpc>
              </a:pPr>
              <a:endParaRPr sz="1200"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743697" y="1431846"/>
            <a:ext cx="10686303" cy="243021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922"/>
              </a:lnSpc>
            </a:pPr>
            <a:r>
              <a:rPr lang="sk-SK" sz="2467" b="1" dirty="0">
                <a:solidFill>
                  <a:srgbClr val="26408F"/>
                </a:solidFill>
                <a:latin typeface="Montserrat Heavy"/>
                <a:ea typeface="Montserrat Heavy"/>
                <a:cs typeface="Montserrat Heavy"/>
                <a:sym typeface="Montserrat Heavy"/>
              </a:rPr>
              <a:t>ďalšie vzdelávanie zdravotníckych pracovníkov </a:t>
            </a:r>
          </a:p>
          <a:p>
            <a:pPr algn="ctr">
              <a:lnSpc>
                <a:spcPts val="3922"/>
              </a:lnSpc>
            </a:pPr>
            <a:endParaRPr lang="sk-SK" sz="2467" b="1" dirty="0">
              <a:solidFill>
                <a:srgbClr val="26408F"/>
              </a:solidFill>
              <a:latin typeface="Montserrat Heavy"/>
              <a:ea typeface="Montserrat Heavy"/>
              <a:cs typeface="Montserrat Heavy"/>
              <a:sym typeface="Montserrat Heavy"/>
            </a:endParaRPr>
          </a:p>
          <a:p>
            <a:pPr marL="304815" indent="-304815" algn="justLow">
              <a:lnSpc>
                <a:spcPts val="3922"/>
              </a:lnSpc>
              <a:buFont typeface="Wingdings" panose="05000000000000000000" pitchFamily="2" charset="2"/>
              <a:buChar char="Ø"/>
            </a:pPr>
            <a:r>
              <a:rPr lang="sk-SK" sz="1867" dirty="0">
                <a:latin typeface="Montserrat Heavy"/>
              </a:rPr>
              <a:t>súčasný model financovania ďalšieho vzdelávania zdravotníckych pracovníkov je neefektívny </a:t>
            </a:r>
          </a:p>
          <a:p>
            <a:pPr marL="304815" indent="-304815" algn="justLow">
              <a:lnSpc>
                <a:spcPts val="3922"/>
              </a:lnSpc>
              <a:buFont typeface="Wingdings" panose="05000000000000000000" pitchFamily="2" charset="2"/>
              <a:buChar char="Ø"/>
            </a:pPr>
            <a:r>
              <a:rPr lang="sk-SK" sz="1867" dirty="0">
                <a:latin typeface="Montserrat Heavy"/>
              </a:rPr>
              <a:t>zabezpečiť v spolupráci s </a:t>
            </a:r>
            <a:r>
              <a:rPr lang="sk-SK" sz="1867" dirty="0" err="1">
                <a:latin typeface="Montserrat Heavy"/>
              </a:rPr>
              <a:t>MŠVVaM</a:t>
            </a:r>
            <a:r>
              <a:rPr lang="sk-SK" sz="1867" dirty="0">
                <a:latin typeface="Montserrat Heavy"/>
              </a:rPr>
              <a:t> SR a MF SR systémové opatrenia financovania ďalšieho (špecializačné, certifikačné a sústavné) vzdelávania zdravotníckych pracovníkov</a:t>
            </a:r>
            <a:endParaRPr lang="sk-SK" sz="1867" dirty="0">
              <a:latin typeface="Montserrat Heavy"/>
              <a:sym typeface="Montserrat Heavy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758639" y="381001"/>
            <a:ext cx="10747561" cy="37189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892"/>
              </a:lnSpc>
            </a:pPr>
            <a:r>
              <a:rPr lang="sk-SK" sz="2933" b="1" dirty="0">
                <a:solidFill>
                  <a:srgbClr val="78CDC1"/>
                </a:solidFill>
                <a:latin typeface="Montserrat Heavy"/>
                <a:ea typeface="Montserrat Heavy"/>
                <a:cs typeface="Montserrat Heavy"/>
                <a:sym typeface="Montserrat Heavy"/>
              </a:rPr>
              <a:t>DLHODOBÝ HORIZONT</a:t>
            </a:r>
            <a:endParaRPr lang="en-US" sz="2933" b="1" dirty="0">
              <a:solidFill>
                <a:srgbClr val="26408F"/>
              </a:solidFill>
              <a:latin typeface="Montserrat Heavy"/>
              <a:ea typeface="Montserrat Heavy"/>
              <a:cs typeface="Montserrat Heavy"/>
              <a:sym typeface="Montserrat Heavy"/>
            </a:endParaRPr>
          </a:p>
        </p:txBody>
      </p:sp>
      <p:sp>
        <p:nvSpPr>
          <p:cNvPr id="8" name="Freeform 8"/>
          <p:cNvSpPr/>
          <p:nvPr/>
        </p:nvSpPr>
        <p:spPr>
          <a:xfrm>
            <a:off x="393378" y="6014909"/>
            <a:ext cx="2382741" cy="579901"/>
          </a:xfrm>
          <a:custGeom>
            <a:avLst/>
            <a:gdLst/>
            <a:ahLst/>
            <a:cxnLst/>
            <a:rect l="l" t="t" r="r" b="b"/>
            <a:pathLst>
              <a:path w="3574111" h="869852">
                <a:moveTo>
                  <a:pt x="0" y="0"/>
                </a:moveTo>
                <a:lnTo>
                  <a:pt x="3574111" y="0"/>
                </a:lnTo>
                <a:lnTo>
                  <a:pt x="3574111" y="869852"/>
                </a:lnTo>
                <a:lnTo>
                  <a:pt x="0" y="8698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47" t="-38176" b="-1077"/>
            </a:stretch>
          </a:blipFill>
        </p:spPr>
        <p:txBody>
          <a:bodyPr/>
          <a:lstStyle/>
          <a:p>
            <a:endParaRPr lang="en-GB" sz="1200"/>
          </a:p>
        </p:txBody>
      </p:sp>
      <p:grpSp>
        <p:nvGrpSpPr>
          <p:cNvPr id="9" name="Group 9"/>
          <p:cNvGrpSpPr/>
          <p:nvPr/>
        </p:nvGrpSpPr>
        <p:grpSpPr>
          <a:xfrm>
            <a:off x="1607251" y="6238724"/>
            <a:ext cx="6225491" cy="31750"/>
            <a:chOff x="0" y="0"/>
            <a:chExt cx="2459453" cy="12543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2459453" cy="12543"/>
            </a:xfrm>
            <a:custGeom>
              <a:avLst/>
              <a:gdLst/>
              <a:ahLst/>
              <a:cxnLst/>
              <a:rect l="l" t="t" r="r" b="b"/>
              <a:pathLst>
                <a:path w="2459453" h="12543">
                  <a:moveTo>
                    <a:pt x="0" y="0"/>
                  </a:moveTo>
                  <a:lnTo>
                    <a:pt x="2459453" y="0"/>
                  </a:lnTo>
                  <a:lnTo>
                    <a:pt x="2459453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F7252E"/>
            </a:solidFill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0" y="-9525"/>
              <a:ext cx="2459453" cy="22068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912"/>
                </a:lnSpc>
              </a:pPr>
              <a:endParaRPr sz="1200"/>
            </a:p>
          </p:txBody>
        </p:sp>
      </p:grpSp>
      <p:grpSp>
        <p:nvGrpSpPr>
          <p:cNvPr id="12" name="Group 12"/>
          <p:cNvGrpSpPr/>
          <p:nvPr/>
        </p:nvGrpSpPr>
        <p:grpSpPr>
          <a:xfrm>
            <a:off x="1221306" y="6238724"/>
            <a:ext cx="385944" cy="31750"/>
            <a:chOff x="0" y="0"/>
            <a:chExt cx="152472" cy="12543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152472" cy="12543"/>
            </a:xfrm>
            <a:custGeom>
              <a:avLst/>
              <a:gdLst/>
              <a:ahLst/>
              <a:cxnLst/>
              <a:rect l="l" t="t" r="r" b="b"/>
              <a:pathLst>
                <a:path w="152472" h="12543">
                  <a:moveTo>
                    <a:pt x="0" y="0"/>
                  </a:moveTo>
                  <a:lnTo>
                    <a:pt x="152472" y="0"/>
                  </a:lnTo>
                  <a:lnTo>
                    <a:pt x="152472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0E55A1"/>
            </a:solidFill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0" y="-9525"/>
              <a:ext cx="152472" cy="22068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912"/>
                </a:lnSpc>
              </a:pPr>
              <a:endParaRPr sz="1200"/>
            </a:p>
          </p:txBody>
        </p:sp>
      </p:grpSp>
      <p:grpSp>
        <p:nvGrpSpPr>
          <p:cNvPr id="15" name="Group 15"/>
          <p:cNvGrpSpPr/>
          <p:nvPr/>
        </p:nvGrpSpPr>
        <p:grpSpPr>
          <a:xfrm>
            <a:off x="835362" y="6238724"/>
            <a:ext cx="385944" cy="31750"/>
            <a:chOff x="0" y="0"/>
            <a:chExt cx="152472" cy="12543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152472" cy="12543"/>
            </a:xfrm>
            <a:custGeom>
              <a:avLst/>
              <a:gdLst/>
              <a:ahLst/>
              <a:cxnLst/>
              <a:rect l="l" t="t" r="r" b="b"/>
              <a:pathLst>
                <a:path w="152472" h="12543">
                  <a:moveTo>
                    <a:pt x="0" y="0"/>
                  </a:moveTo>
                  <a:lnTo>
                    <a:pt x="152472" y="0"/>
                  </a:lnTo>
                  <a:lnTo>
                    <a:pt x="152472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CFD0D0"/>
            </a:solidFill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0" y="-9525"/>
              <a:ext cx="152472" cy="22068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912"/>
                </a:lnSpc>
              </a:pPr>
              <a:endParaRPr sz="1200"/>
            </a:p>
          </p:txBody>
        </p:sp>
      </p:grpSp>
    </p:spTree>
    <p:extLst>
      <p:ext uri="{BB962C8B-B14F-4D97-AF65-F5344CB8AC3E}">
        <p14:creationId xmlns:p14="http://schemas.microsoft.com/office/powerpoint/2010/main" val="2995532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818B4C-E1ED-EBAB-9DCF-2367962EFC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E7948D-AE64-21F1-94AD-982580938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sk-SK" sz="2800" dirty="0"/>
              <a:t/>
            </a:r>
            <a:br>
              <a:rPr lang="sk-SK" sz="2800" dirty="0"/>
            </a:br>
            <a:endParaRPr lang="sk-SK" sz="2800" dirty="0"/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2AFDF76-E7D9-E240-3541-CE3BE6EA2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047405"/>
            <a:ext cx="8596668" cy="4993958"/>
          </a:xfrm>
        </p:spPr>
        <p:txBody>
          <a:bodyPr>
            <a:normAutofit/>
          </a:bodyPr>
          <a:lstStyle/>
          <a:p>
            <a:pPr algn="justLow"/>
            <a:r>
              <a:rPr lang="sk-SK" dirty="0"/>
              <a:t>zákon č. 292/2024 Z. z. </a:t>
            </a:r>
            <a:r>
              <a:rPr lang="sk-SK" b="1" dirty="0"/>
              <a:t>o vzdelávaní dospelých</a:t>
            </a:r>
            <a:endParaRPr lang="sk-SK" dirty="0"/>
          </a:p>
          <a:p>
            <a:pPr algn="justLow"/>
            <a:r>
              <a:rPr lang="sk-SK" dirty="0"/>
              <a:t>Informácia - </a:t>
            </a:r>
            <a:r>
              <a:rPr lang="sk-SK" b="1" dirty="0"/>
              <a:t>sanitár </a:t>
            </a:r>
            <a:r>
              <a:rPr lang="sk-SK" dirty="0"/>
              <a:t>ako kurz; nové zdravotnícke povolanie: </a:t>
            </a:r>
            <a:r>
              <a:rPr lang="sk-SK" b="1" dirty="0"/>
              <a:t>asistent prepravy </a:t>
            </a:r>
            <a:r>
              <a:rPr lang="sk-SK" dirty="0"/>
              <a:t>v ZZS; </a:t>
            </a:r>
            <a:r>
              <a:rPr lang="sk-SK" b="1" dirty="0"/>
              <a:t>opatrovateľ</a:t>
            </a:r>
            <a:r>
              <a:rPr lang="sk-SK" dirty="0"/>
              <a:t>; </a:t>
            </a:r>
            <a:r>
              <a:rPr lang="sk-SK" b="1" dirty="0"/>
              <a:t>pôsobenie nezdravotníckych pracovníkov </a:t>
            </a:r>
            <a:r>
              <a:rPr lang="sk-SK" dirty="0"/>
              <a:t>v oblasti duševnej starostlivosti; </a:t>
            </a:r>
            <a:r>
              <a:rPr lang="sk-SK" b="1" dirty="0"/>
              <a:t>asistent podpory zdravia</a:t>
            </a:r>
          </a:p>
          <a:p>
            <a:pPr algn="justLow"/>
            <a:r>
              <a:rPr lang="sk-SK" b="1" dirty="0"/>
              <a:t>Príprava novely nariadenia vlády č. 296/2010 Z. z.</a:t>
            </a:r>
          </a:p>
          <a:p>
            <a:pPr algn="justLow"/>
            <a:r>
              <a:rPr lang="sk-SK" b="1" dirty="0"/>
              <a:t>Komplexná inovácia minimálnych štandardov </a:t>
            </a:r>
            <a:r>
              <a:rPr lang="sk-SK" dirty="0"/>
              <a:t>pre študijné programy ďalšieho vzdelávania pre zdravotnícke povolanie lekár, zubný lekár, sestra, pôrodná asistencia a farmaceut</a:t>
            </a:r>
          </a:p>
          <a:p>
            <a:pPr algn="justLow"/>
            <a:r>
              <a:rPr lang="sk-SK" b="1" dirty="0"/>
              <a:t>Príprava vyhlášky o personálnom zabezpečení ambulantnej zdravotnej starostlivosti (</a:t>
            </a:r>
            <a:r>
              <a:rPr lang="sk-SK" dirty="0"/>
              <a:t>praktická sestra – asistent; zubný asistent)</a:t>
            </a:r>
          </a:p>
          <a:p>
            <a:pPr algn="justLow"/>
            <a:r>
              <a:rPr lang="sk-SK" b="1" dirty="0"/>
              <a:t>OPTIMALIZÁCIA SIETE SZŠ V SR a ŠTUDIJNÝCH ODBOROV</a:t>
            </a:r>
          </a:p>
          <a:p>
            <a:pPr marL="0" indent="0" algn="justLow">
              <a:buNone/>
            </a:pPr>
            <a:r>
              <a:rPr lang="sk-SK" dirty="0"/>
              <a:t>DVS / praktická sestra / Martin / farmaceutický laborant </a:t>
            </a:r>
          </a:p>
          <a:p>
            <a:pPr marL="0" indent="0" algn="justLow">
              <a:buNone/>
            </a:pPr>
            <a:r>
              <a:rPr lang="sk-SK" dirty="0"/>
              <a:t>Pracovné stretnutia k odbornej príprave zdravotníckeho povolania </a:t>
            </a:r>
            <a:r>
              <a:rPr lang="sk-SK" dirty="0" err="1"/>
              <a:t>optometrista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77732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4A9B90-7093-312F-CEDC-C85DF89C8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ASOCIAČNÉ DESATORO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C060111-347D-E4B8-6320-67018264A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92827"/>
            <a:ext cx="8596668" cy="4448536"/>
          </a:xfrm>
        </p:spPr>
        <p:txBody>
          <a:bodyPr>
            <a:normAutofit/>
          </a:bodyPr>
          <a:lstStyle/>
          <a:p>
            <a:pPr algn="justLow"/>
            <a:r>
              <a:rPr lang="sk-SK" b="1" dirty="0"/>
              <a:t>Oblasť – Stratégia</a:t>
            </a:r>
          </a:p>
          <a:p>
            <a:pPr algn="justLow"/>
            <a:r>
              <a:rPr lang="sk-SK" b="1" dirty="0"/>
              <a:t>Oblasť – Štátna zdravotná politika a legislatíva</a:t>
            </a:r>
          </a:p>
          <a:p>
            <a:pPr algn="justLow"/>
            <a:r>
              <a:rPr lang="sk-SK" b="1" dirty="0"/>
              <a:t>Oblasť – Duálne vzdelávanie</a:t>
            </a:r>
          </a:p>
          <a:p>
            <a:pPr algn="justLow"/>
            <a:r>
              <a:rPr lang="sk-SK" b="1" dirty="0"/>
              <a:t>Oblasť – Odborné riadenie SZŠ ministerstvom zdravotníctva</a:t>
            </a:r>
          </a:p>
          <a:p>
            <a:pPr algn="justLow"/>
            <a:r>
              <a:rPr lang="sk-SK" b="1" dirty="0"/>
              <a:t>Oblasť – Štátne vzdelávacie programy</a:t>
            </a:r>
          </a:p>
          <a:p>
            <a:pPr algn="justLow"/>
            <a:r>
              <a:rPr lang="sk-SK" b="1" dirty="0"/>
              <a:t>Oblasť – Kritériá pre prijímanie žiakov</a:t>
            </a:r>
          </a:p>
          <a:p>
            <a:pPr algn="justLow"/>
            <a:r>
              <a:rPr lang="sk-SK" b="1" dirty="0"/>
              <a:t>Oblasť – Mzdová a personálna politika u pedagogických zamestnancov</a:t>
            </a:r>
          </a:p>
          <a:p>
            <a:pPr algn="justLow"/>
            <a:r>
              <a:rPr lang="sk-SK" b="1" dirty="0"/>
              <a:t>Oblasť – Financovanie SZŠ</a:t>
            </a:r>
          </a:p>
          <a:p>
            <a:pPr algn="justLow"/>
            <a:r>
              <a:rPr lang="sk-SK" b="1" dirty="0"/>
              <a:t>Oblasť – Učebné materiály</a:t>
            </a:r>
          </a:p>
          <a:p>
            <a:pPr algn="justLow"/>
            <a:r>
              <a:rPr lang="sk-SK" b="1" dirty="0"/>
              <a:t>Oblasť - Propagácia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26387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44AB19-86B8-F480-3FBA-B7995EC6AD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89E170-1788-163F-B3CA-5BCB2CFF7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sk-SK" sz="2800" dirty="0"/>
              <a:t/>
            </a:r>
            <a:br>
              <a:rPr lang="sk-SK" sz="2800" dirty="0"/>
            </a:br>
            <a:endParaRPr lang="sk-SK" sz="2800" dirty="0"/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DCFACC74-19C1-24B9-AD5C-89FE74659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047405"/>
            <a:ext cx="8596668" cy="4993958"/>
          </a:xfrm>
        </p:spPr>
        <p:txBody>
          <a:bodyPr/>
          <a:lstStyle/>
          <a:p>
            <a:pPr algn="justLow"/>
            <a:r>
              <a:rPr lang="sk-SK" b="1" dirty="0"/>
              <a:t>AKČNÝ PLÁN OPATRENÍ PRE SESTRY a PÔRODNÉ ASISTENTKY</a:t>
            </a:r>
          </a:p>
          <a:p>
            <a:pPr marL="0" indent="0" algn="justLow">
              <a:buNone/>
            </a:pP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2506536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743697" y="1003586"/>
            <a:ext cx="11448303" cy="241014"/>
            <a:chOff x="0" y="0"/>
            <a:chExt cx="4199775" cy="6676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199775" cy="66763"/>
            </a:xfrm>
            <a:custGeom>
              <a:avLst/>
              <a:gdLst/>
              <a:ahLst/>
              <a:cxnLst/>
              <a:rect l="l" t="t" r="r" b="b"/>
              <a:pathLst>
                <a:path w="4199775" h="66763">
                  <a:moveTo>
                    <a:pt x="0" y="0"/>
                  </a:moveTo>
                  <a:lnTo>
                    <a:pt x="4199775" y="0"/>
                  </a:lnTo>
                  <a:lnTo>
                    <a:pt x="4199775" y="66763"/>
                  </a:lnTo>
                  <a:lnTo>
                    <a:pt x="0" y="66763"/>
                  </a:lnTo>
                  <a:close/>
                </a:path>
              </a:pathLst>
            </a:custGeom>
            <a:solidFill>
              <a:srgbClr val="0E55A1"/>
            </a:solidFill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9525"/>
              <a:ext cx="4199775" cy="76288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912"/>
                </a:lnSpc>
              </a:pPr>
              <a:endParaRPr sz="1200"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758639" y="1444304"/>
            <a:ext cx="10569761" cy="343049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922"/>
              </a:lnSpc>
            </a:pPr>
            <a:r>
              <a:rPr lang="sk-SK" sz="2467" b="1" dirty="0">
                <a:solidFill>
                  <a:srgbClr val="26408F"/>
                </a:solidFill>
                <a:latin typeface="Montserrat Heavy"/>
                <a:ea typeface="Montserrat Heavy"/>
                <a:cs typeface="Montserrat Heavy"/>
                <a:sym typeface="Montserrat Heavy"/>
              </a:rPr>
              <a:t>súčasný stav ďalšieho vzdelávania </a:t>
            </a:r>
          </a:p>
          <a:p>
            <a:pPr algn="ctr">
              <a:lnSpc>
                <a:spcPts val="3922"/>
              </a:lnSpc>
            </a:pPr>
            <a:r>
              <a:rPr lang="sk-SK" sz="2467" b="1" dirty="0">
                <a:solidFill>
                  <a:srgbClr val="26408F"/>
                </a:solidFill>
                <a:latin typeface="Montserrat Heavy"/>
                <a:ea typeface="Montserrat Heavy"/>
                <a:cs typeface="Montserrat Heavy"/>
                <a:sym typeface="Montserrat Heavy"/>
              </a:rPr>
              <a:t>zdravotníckych pracovníkov</a:t>
            </a:r>
          </a:p>
          <a:p>
            <a:pPr marL="381019" indent="-381019" algn="justLow">
              <a:lnSpc>
                <a:spcPts val="3922"/>
              </a:lnSpc>
              <a:buFont typeface="Wingdings" panose="05000000000000000000" pitchFamily="2" charset="2"/>
              <a:buChar char="Ø"/>
            </a:pPr>
            <a:r>
              <a:rPr lang="sk-SK" sz="1867" dirty="0">
                <a:latin typeface="Montserrat Heavy"/>
                <a:sym typeface="Montserrat Heavy"/>
              </a:rPr>
              <a:t>zámerom je vypracovať prehľadovú analýzu ďalšieho vzdelávania zdravotníckych pracovníkov a prehodnotiť kvalitu, výstupy a dostupnosť (miestna a časová) špecializačného, certifikačného a sústavného vzdelávania zdravotníckych pracovníkov</a:t>
            </a:r>
          </a:p>
          <a:p>
            <a:pPr marL="381019" indent="-381019" algn="justLow">
              <a:lnSpc>
                <a:spcPts val="3922"/>
              </a:lnSpc>
              <a:buFont typeface="Wingdings" panose="05000000000000000000" pitchFamily="2" charset="2"/>
              <a:buChar char="Ø"/>
            </a:pPr>
            <a:r>
              <a:rPr lang="sk-SK" sz="1867" dirty="0">
                <a:latin typeface="Montserrat Heavy"/>
                <a:sym typeface="Montserrat Heavy"/>
              </a:rPr>
              <a:t>dokument bude slúžiť ako východisko pre plánovanie ľudských zdrojov v zdravotníctve, predovšetkým špecialistov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758639" y="381001"/>
            <a:ext cx="10747561" cy="37189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892"/>
              </a:lnSpc>
            </a:pPr>
            <a:r>
              <a:rPr lang="sk-SK" sz="2933" b="1" dirty="0">
                <a:solidFill>
                  <a:srgbClr val="78CDC1"/>
                </a:solidFill>
                <a:latin typeface="Montserrat Heavy"/>
                <a:ea typeface="Montserrat Heavy"/>
                <a:cs typeface="Montserrat Heavy"/>
                <a:sym typeface="Montserrat Heavy"/>
              </a:rPr>
              <a:t>KRÁTKODOBÝ HORIZONT</a:t>
            </a:r>
            <a:endParaRPr lang="en-US" sz="2933" b="1" dirty="0">
              <a:solidFill>
                <a:srgbClr val="26408F"/>
              </a:solidFill>
              <a:latin typeface="Montserrat Heavy"/>
              <a:ea typeface="Montserrat Heavy"/>
              <a:cs typeface="Montserrat Heavy"/>
              <a:sym typeface="Montserrat Heavy"/>
            </a:endParaRPr>
          </a:p>
        </p:txBody>
      </p:sp>
      <p:sp>
        <p:nvSpPr>
          <p:cNvPr id="8" name="Freeform 8"/>
          <p:cNvSpPr/>
          <p:nvPr/>
        </p:nvSpPr>
        <p:spPr>
          <a:xfrm>
            <a:off x="393378" y="6014909"/>
            <a:ext cx="2382741" cy="579901"/>
          </a:xfrm>
          <a:custGeom>
            <a:avLst/>
            <a:gdLst/>
            <a:ahLst/>
            <a:cxnLst/>
            <a:rect l="l" t="t" r="r" b="b"/>
            <a:pathLst>
              <a:path w="3574111" h="869852">
                <a:moveTo>
                  <a:pt x="0" y="0"/>
                </a:moveTo>
                <a:lnTo>
                  <a:pt x="3574111" y="0"/>
                </a:lnTo>
                <a:lnTo>
                  <a:pt x="3574111" y="869852"/>
                </a:lnTo>
                <a:lnTo>
                  <a:pt x="0" y="8698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47" t="-38176" b="-1077"/>
            </a:stretch>
          </a:blipFill>
        </p:spPr>
        <p:txBody>
          <a:bodyPr/>
          <a:lstStyle/>
          <a:p>
            <a:endParaRPr lang="en-GB" sz="1200"/>
          </a:p>
        </p:txBody>
      </p:sp>
      <p:grpSp>
        <p:nvGrpSpPr>
          <p:cNvPr id="9" name="Group 9"/>
          <p:cNvGrpSpPr/>
          <p:nvPr/>
        </p:nvGrpSpPr>
        <p:grpSpPr>
          <a:xfrm>
            <a:off x="1607251" y="6238724"/>
            <a:ext cx="6225491" cy="31750"/>
            <a:chOff x="0" y="0"/>
            <a:chExt cx="2459453" cy="12543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2459453" cy="12543"/>
            </a:xfrm>
            <a:custGeom>
              <a:avLst/>
              <a:gdLst/>
              <a:ahLst/>
              <a:cxnLst/>
              <a:rect l="l" t="t" r="r" b="b"/>
              <a:pathLst>
                <a:path w="2459453" h="12543">
                  <a:moveTo>
                    <a:pt x="0" y="0"/>
                  </a:moveTo>
                  <a:lnTo>
                    <a:pt x="2459453" y="0"/>
                  </a:lnTo>
                  <a:lnTo>
                    <a:pt x="2459453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F7252E"/>
            </a:solidFill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0" y="-9525"/>
              <a:ext cx="2459453" cy="22068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912"/>
                </a:lnSpc>
              </a:pPr>
              <a:endParaRPr sz="1200"/>
            </a:p>
          </p:txBody>
        </p:sp>
      </p:grpSp>
      <p:grpSp>
        <p:nvGrpSpPr>
          <p:cNvPr id="12" name="Group 12"/>
          <p:cNvGrpSpPr/>
          <p:nvPr/>
        </p:nvGrpSpPr>
        <p:grpSpPr>
          <a:xfrm>
            <a:off x="1221306" y="6238724"/>
            <a:ext cx="385944" cy="31750"/>
            <a:chOff x="0" y="0"/>
            <a:chExt cx="152472" cy="12543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152472" cy="12543"/>
            </a:xfrm>
            <a:custGeom>
              <a:avLst/>
              <a:gdLst/>
              <a:ahLst/>
              <a:cxnLst/>
              <a:rect l="l" t="t" r="r" b="b"/>
              <a:pathLst>
                <a:path w="152472" h="12543">
                  <a:moveTo>
                    <a:pt x="0" y="0"/>
                  </a:moveTo>
                  <a:lnTo>
                    <a:pt x="152472" y="0"/>
                  </a:lnTo>
                  <a:lnTo>
                    <a:pt x="152472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0E55A1"/>
            </a:solidFill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0" y="-9525"/>
              <a:ext cx="152472" cy="22068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912"/>
                </a:lnSpc>
              </a:pPr>
              <a:endParaRPr sz="1200"/>
            </a:p>
          </p:txBody>
        </p:sp>
      </p:grpSp>
      <p:grpSp>
        <p:nvGrpSpPr>
          <p:cNvPr id="15" name="Group 15"/>
          <p:cNvGrpSpPr/>
          <p:nvPr/>
        </p:nvGrpSpPr>
        <p:grpSpPr>
          <a:xfrm>
            <a:off x="835362" y="6238724"/>
            <a:ext cx="385944" cy="31750"/>
            <a:chOff x="0" y="0"/>
            <a:chExt cx="152472" cy="12543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152472" cy="12543"/>
            </a:xfrm>
            <a:custGeom>
              <a:avLst/>
              <a:gdLst/>
              <a:ahLst/>
              <a:cxnLst/>
              <a:rect l="l" t="t" r="r" b="b"/>
              <a:pathLst>
                <a:path w="152472" h="12543">
                  <a:moveTo>
                    <a:pt x="0" y="0"/>
                  </a:moveTo>
                  <a:lnTo>
                    <a:pt x="152472" y="0"/>
                  </a:lnTo>
                  <a:lnTo>
                    <a:pt x="152472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CFD0D0"/>
            </a:solidFill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0" y="-9525"/>
              <a:ext cx="152472" cy="22068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912"/>
                </a:lnSpc>
              </a:pPr>
              <a:endParaRPr sz="1200"/>
            </a:p>
          </p:txBody>
        </p:sp>
      </p:grpSp>
    </p:spTree>
    <p:extLst>
      <p:ext uri="{BB962C8B-B14F-4D97-AF65-F5344CB8AC3E}">
        <p14:creationId xmlns:p14="http://schemas.microsoft.com/office/powerpoint/2010/main" val="1938314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743697" y="1003586"/>
            <a:ext cx="11448303" cy="241014"/>
            <a:chOff x="0" y="0"/>
            <a:chExt cx="4199775" cy="6676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199775" cy="66763"/>
            </a:xfrm>
            <a:custGeom>
              <a:avLst/>
              <a:gdLst/>
              <a:ahLst/>
              <a:cxnLst/>
              <a:rect l="l" t="t" r="r" b="b"/>
              <a:pathLst>
                <a:path w="4199775" h="66763">
                  <a:moveTo>
                    <a:pt x="0" y="0"/>
                  </a:moveTo>
                  <a:lnTo>
                    <a:pt x="4199775" y="0"/>
                  </a:lnTo>
                  <a:lnTo>
                    <a:pt x="4199775" y="66763"/>
                  </a:lnTo>
                  <a:lnTo>
                    <a:pt x="0" y="66763"/>
                  </a:lnTo>
                  <a:close/>
                </a:path>
              </a:pathLst>
            </a:custGeom>
            <a:solidFill>
              <a:srgbClr val="0E55A1"/>
            </a:solidFill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9525"/>
              <a:ext cx="4199775" cy="76288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912"/>
                </a:lnSpc>
              </a:pPr>
              <a:endParaRPr sz="1200"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758639" y="1444304"/>
            <a:ext cx="10315761" cy="343049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922"/>
              </a:lnSpc>
            </a:pPr>
            <a:r>
              <a:rPr lang="sk-SK" sz="2467" b="1" dirty="0">
                <a:solidFill>
                  <a:srgbClr val="26408F"/>
                </a:solidFill>
                <a:latin typeface="Montserrat Heavy"/>
                <a:ea typeface="Montserrat Heavy"/>
                <a:cs typeface="Montserrat Heavy"/>
                <a:sym typeface="Montserrat Heavy"/>
              </a:rPr>
              <a:t>pedagogické predpoklady odborných učiteľov SZŠ v SR</a:t>
            </a:r>
          </a:p>
          <a:p>
            <a:pPr>
              <a:lnSpc>
                <a:spcPts val="3922"/>
              </a:lnSpc>
            </a:pPr>
            <a:r>
              <a:rPr lang="sk-SK" sz="2467" b="1" dirty="0">
                <a:solidFill>
                  <a:srgbClr val="26408F"/>
                </a:solidFill>
                <a:latin typeface="Montserrat Heavy"/>
                <a:ea typeface="Montserrat Heavy"/>
                <a:cs typeface="Montserrat Heavy"/>
                <a:sym typeface="Montserrat Heavy"/>
              </a:rPr>
              <a:t> </a:t>
            </a:r>
            <a:endParaRPr lang="sk-SK" sz="1867" b="1" dirty="0">
              <a:solidFill>
                <a:srgbClr val="26408F"/>
              </a:solidFill>
              <a:latin typeface="Montserrat Heavy"/>
              <a:ea typeface="Montserrat Heavy"/>
              <a:cs typeface="Montserrat Heavy"/>
              <a:sym typeface="Montserrat Heavy"/>
            </a:endParaRPr>
          </a:p>
          <a:p>
            <a:pPr marL="304815" indent="-304815" algn="justLow">
              <a:lnSpc>
                <a:spcPts val="3922"/>
              </a:lnSpc>
              <a:buFont typeface="Wingdings" panose="05000000000000000000" pitchFamily="2" charset="2"/>
              <a:buChar char="Ø"/>
            </a:pPr>
            <a:r>
              <a:rPr lang="sk-SK" sz="1867" dirty="0">
                <a:latin typeface="Montserrat Heavy"/>
              </a:rPr>
              <a:t>analyzovať a podporiť dostupnosť realizácie doplňujúceho pedagogického štúdia a atestácii pre pedagogických zamestnancov odbornej zložky vzdelávania na stredných zdravotníckych školách </a:t>
            </a:r>
          </a:p>
          <a:p>
            <a:pPr marL="304815" indent="-304815" algn="justLow">
              <a:lnSpc>
                <a:spcPts val="3922"/>
              </a:lnSpc>
              <a:buFont typeface="Wingdings" panose="05000000000000000000" pitchFamily="2" charset="2"/>
              <a:buChar char="Ø"/>
            </a:pPr>
            <a:r>
              <a:rPr lang="sk-SK" sz="1867" dirty="0">
                <a:latin typeface="Montserrat Heavy"/>
                <a:sym typeface="Montserrat Heavy"/>
              </a:rPr>
              <a:t>komunikovať spoluprácu s Metodicko-pedagogickými centrami o realizácii vzdelávacích podujatí a o poskytovaní poradenstva a odborno-metodickej podpory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758639" y="381001"/>
            <a:ext cx="10747561" cy="37189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892"/>
              </a:lnSpc>
            </a:pPr>
            <a:r>
              <a:rPr lang="sk-SK" sz="2933" b="1" dirty="0">
                <a:solidFill>
                  <a:srgbClr val="78CDC1"/>
                </a:solidFill>
                <a:latin typeface="Montserrat Heavy"/>
                <a:ea typeface="Montserrat Heavy"/>
                <a:cs typeface="Montserrat Heavy"/>
                <a:sym typeface="Montserrat Heavy"/>
              </a:rPr>
              <a:t>KRÁTKODOBÝ HORIZONT</a:t>
            </a:r>
            <a:endParaRPr lang="en-US" sz="2933" b="1" dirty="0">
              <a:solidFill>
                <a:srgbClr val="26408F"/>
              </a:solidFill>
              <a:latin typeface="Montserrat Heavy"/>
              <a:ea typeface="Montserrat Heavy"/>
              <a:cs typeface="Montserrat Heavy"/>
              <a:sym typeface="Montserrat Heavy"/>
            </a:endParaRPr>
          </a:p>
        </p:txBody>
      </p:sp>
      <p:sp>
        <p:nvSpPr>
          <p:cNvPr id="8" name="Freeform 8"/>
          <p:cNvSpPr/>
          <p:nvPr/>
        </p:nvSpPr>
        <p:spPr>
          <a:xfrm>
            <a:off x="393378" y="6014909"/>
            <a:ext cx="2382741" cy="579901"/>
          </a:xfrm>
          <a:custGeom>
            <a:avLst/>
            <a:gdLst/>
            <a:ahLst/>
            <a:cxnLst/>
            <a:rect l="l" t="t" r="r" b="b"/>
            <a:pathLst>
              <a:path w="3574111" h="869852">
                <a:moveTo>
                  <a:pt x="0" y="0"/>
                </a:moveTo>
                <a:lnTo>
                  <a:pt x="3574111" y="0"/>
                </a:lnTo>
                <a:lnTo>
                  <a:pt x="3574111" y="869852"/>
                </a:lnTo>
                <a:lnTo>
                  <a:pt x="0" y="8698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47" t="-38176" b="-1077"/>
            </a:stretch>
          </a:blipFill>
        </p:spPr>
        <p:txBody>
          <a:bodyPr/>
          <a:lstStyle/>
          <a:p>
            <a:endParaRPr lang="en-GB" sz="1200"/>
          </a:p>
        </p:txBody>
      </p:sp>
      <p:grpSp>
        <p:nvGrpSpPr>
          <p:cNvPr id="9" name="Group 9"/>
          <p:cNvGrpSpPr/>
          <p:nvPr/>
        </p:nvGrpSpPr>
        <p:grpSpPr>
          <a:xfrm>
            <a:off x="1607251" y="6238724"/>
            <a:ext cx="6225491" cy="31750"/>
            <a:chOff x="0" y="0"/>
            <a:chExt cx="2459453" cy="12543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2459453" cy="12543"/>
            </a:xfrm>
            <a:custGeom>
              <a:avLst/>
              <a:gdLst/>
              <a:ahLst/>
              <a:cxnLst/>
              <a:rect l="l" t="t" r="r" b="b"/>
              <a:pathLst>
                <a:path w="2459453" h="12543">
                  <a:moveTo>
                    <a:pt x="0" y="0"/>
                  </a:moveTo>
                  <a:lnTo>
                    <a:pt x="2459453" y="0"/>
                  </a:lnTo>
                  <a:lnTo>
                    <a:pt x="2459453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F7252E"/>
            </a:solidFill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0" y="-9525"/>
              <a:ext cx="2459453" cy="22068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912"/>
                </a:lnSpc>
              </a:pPr>
              <a:endParaRPr sz="1200"/>
            </a:p>
          </p:txBody>
        </p:sp>
      </p:grpSp>
      <p:grpSp>
        <p:nvGrpSpPr>
          <p:cNvPr id="12" name="Group 12"/>
          <p:cNvGrpSpPr/>
          <p:nvPr/>
        </p:nvGrpSpPr>
        <p:grpSpPr>
          <a:xfrm>
            <a:off x="1221306" y="6238724"/>
            <a:ext cx="385944" cy="31750"/>
            <a:chOff x="0" y="0"/>
            <a:chExt cx="152472" cy="12543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152472" cy="12543"/>
            </a:xfrm>
            <a:custGeom>
              <a:avLst/>
              <a:gdLst/>
              <a:ahLst/>
              <a:cxnLst/>
              <a:rect l="l" t="t" r="r" b="b"/>
              <a:pathLst>
                <a:path w="152472" h="12543">
                  <a:moveTo>
                    <a:pt x="0" y="0"/>
                  </a:moveTo>
                  <a:lnTo>
                    <a:pt x="152472" y="0"/>
                  </a:lnTo>
                  <a:lnTo>
                    <a:pt x="152472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0E55A1"/>
            </a:solidFill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0" y="-9525"/>
              <a:ext cx="152472" cy="22068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912"/>
                </a:lnSpc>
              </a:pPr>
              <a:endParaRPr sz="1200"/>
            </a:p>
          </p:txBody>
        </p:sp>
      </p:grpSp>
      <p:grpSp>
        <p:nvGrpSpPr>
          <p:cNvPr id="15" name="Group 15"/>
          <p:cNvGrpSpPr/>
          <p:nvPr/>
        </p:nvGrpSpPr>
        <p:grpSpPr>
          <a:xfrm>
            <a:off x="835362" y="6238724"/>
            <a:ext cx="385944" cy="31750"/>
            <a:chOff x="0" y="0"/>
            <a:chExt cx="152472" cy="12543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152472" cy="12543"/>
            </a:xfrm>
            <a:custGeom>
              <a:avLst/>
              <a:gdLst/>
              <a:ahLst/>
              <a:cxnLst/>
              <a:rect l="l" t="t" r="r" b="b"/>
              <a:pathLst>
                <a:path w="152472" h="12543">
                  <a:moveTo>
                    <a:pt x="0" y="0"/>
                  </a:moveTo>
                  <a:lnTo>
                    <a:pt x="152472" y="0"/>
                  </a:lnTo>
                  <a:lnTo>
                    <a:pt x="152472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CFD0D0"/>
            </a:solidFill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0" y="-9525"/>
              <a:ext cx="152472" cy="22068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912"/>
                </a:lnSpc>
              </a:pPr>
              <a:endParaRPr sz="1200"/>
            </a:p>
          </p:txBody>
        </p:sp>
      </p:grpSp>
    </p:spTree>
    <p:extLst>
      <p:ext uri="{BB962C8B-B14F-4D97-AF65-F5344CB8AC3E}">
        <p14:creationId xmlns:p14="http://schemas.microsoft.com/office/powerpoint/2010/main" val="1702557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743697" y="1003586"/>
            <a:ext cx="11448303" cy="241014"/>
            <a:chOff x="0" y="0"/>
            <a:chExt cx="4199775" cy="6676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199775" cy="66763"/>
            </a:xfrm>
            <a:custGeom>
              <a:avLst/>
              <a:gdLst/>
              <a:ahLst/>
              <a:cxnLst/>
              <a:rect l="l" t="t" r="r" b="b"/>
              <a:pathLst>
                <a:path w="4199775" h="66763">
                  <a:moveTo>
                    <a:pt x="0" y="0"/>
                  </a:moveTo>
                  <a:lnTo>
                    <a:pt x="4199775" y="0"/>
                  </a:lnTo>
                  <a:lnTo>
                    <a:pt x="4199775" y="66763"/>
                  </a:lnTo>
                  <a:lnTo>
                    <a:pt x="0" y="66763"/>
                  </a:lnTo>
                  <a:close/>
                </a:path>
              </a:pathLst>
            </a:custGeom>
            <a:solidFill>
              <a:srgbClr val="0E55A1"/>
            </a:solidFill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9525"/>
              <a:ext cx="4199775" cy="76288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912"/>
                </a:lnSpc>
              </a:pPr>
              <a:endParaRPr sz="1200"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758639" y="1444304"/>
            <a:ext cx="10620561" cy="343049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922"/>
              </a:lnSpc>
            </a:pPr>
            <a:r>
              <a:rPr lang="sk-SK" sz="2467" b="1" dirty="0">
                <a:solidFill>
                  <a:srgbClr val="26408F"/>
                </a:solidFill>
                <a:latin typeface="Montserrat Heavy"/>
                <a:ea typeface="Montserrat Heavy"/>
                <a:cs typeface="Montserrat Heavy"/>
                <a:sym typeface="Montserrat Heavy"/>
              </a:rPr>
              <a:t>kvalifikačné predpoklady odborných učiteľov SZŠ v SR</a:t>
            </a:r>
          </a:p>
          <a:p>
            <a:pPr algn="ctr">
              <a:lnSpc>
                <a:spcPts val="3922"/>
              </a:lnSpc>
            </a:pPr>
            <a:endParaRPr lang="sk-SK" sz="2467" b="1" dirty="0">
              <a:solidFill>
                <a:srgbClr val="26408F"/>
              </a:solidFill>
              <a:latin typeface="Montserrat Heavy"/>
              <a:ea typeface="Montserrat Heavy"/>
              <a:cs typeface="Montserrat Heavy"/>
              <a:sym typeface="Montserrat Heavy"/>
            </a:endParaRPr>
          </a:p>
          <a:p>
            <a:pPr marL="381019" indent="-381019" algn="justLow">
              <a:lnSpc>
                <a:spcPts val="3922"/>
              </a:lnSpc>
              <a:buFont typeface="Wingdings" panose="05000000000000000000" pitchFamily="2" charset="2"/>
              <a:buChar char="Ø"/>
            </a:pPr>
            <a:r>
              <a:rPr lang="sk-SK" sz="1867" dirty="0">
                <a:latin typeface="Montserrat Heavy"/>
              </a:rPr>
              <a:t>štátne vzdelávacie programy vymedzujú všeobecné ciele škôl a kľúčové kompetencie vo vyváženom rozvoji osobnosti žiakov a rámcový obsah vzdelania; sú východiskom pre vytvorenie školských vzdelávacích programov škôl</a:t>
            </a:r>
            <a:endParaRPr lang="sk-SK" sz="1867" dirty="0">
              <a:latin typeface="Montserrat Heavy"/>
              <a:sym typeface="Montserrat Heavy"/>
            </a:endParaRPr>
          </a:p>
          <a:p>
            <a:pPr marL="381019" indent="-381019" algn="justLow">
              <a:lnSpc>
                <a:spcPts val="3922"/>
              </a:lnSpc>
              <a:buFont typeface="Wingdings" panose="05000000000000000000" pitchFamily="2" charset="2"/>
              <a:buChar char="Ø"/>
            </a:pPr>
            <a:r>
              <a:rPr lang="sk-SK" sz="1867" dirty="0">
                <a:latin typeface="Montserrat Heavy"/>
              </a:rPr>
              <a:t>cieľom je zhodnotiť a aktualizovať v štátnych vzdelávacích programoch  kvalifikačné predpoklady pedagogických zamestnancov odbornej zložky vzdelávania na stredných zdravotníckych školách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758639" y="381001"/>
            <a:ext cx="10747561" cy="37189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892"/>
              </a:lnSpc>
            </a:pPr>
            <a:r>
              <a:rPr lang="sk-SK" sz="2933" b="1" dirty="0">
                <a:solidFill>
                  <a:srgbClr val="78CDC1"/>
                </a:solidFill>
                <a:latin typeface="Montserrat Heavy"/>
                <a:ea typeface="Montserrat Heavy"/>
                <a:cs typeface="Montserrat Heavy"/>
                <a:sym typeface="Montserrat Heavy"/>
              </a:rPr>
              <a:t>STREDNODOBÝ HORIZONT</a:t>
            </a:r>
            <a:endParaRPr lang="en-US" sz="2933" b="1" dirty="0">
              <a:solidFill>
                <a:srgbClr val="26408F"/>
              </a:solidFill>
              <a:latin typeface="Montserrat Heavy"/>
              <a:ea typeface="Montserrat Heavy"/>
              <a:cs typeface="Montserrat Heavy"/>
              <a:sym typeface="Montserrat Heavy"/>
            </a:endParaRPr>
          </a:p>
        </p:txBody>
      </p:sp>
      <p:sp>
        <p:nvSpPr>
          <p:cNvPr id="8" name="Freeform 8"/>
          <p:cNvSpPr/>
          <p:nvPr/>
        </p:nvSpPr>
        <p:spPr>
          <a:xfrm>
            <a:off x="393378" y="6014909"/>
            <a:ext cx="2382741" cy="579901"/>
          </a:xfrm>
          <a:custGeom>
            <a:avLst/>
            <a:gdLst/>
            <a:ahLst/>
            <a:cxnLst/>
            <a:rect l="l" t="t" r="r" b="b"/>
            <a:pathLst>
              <a:path w="3574111" h="869852">
                <a:moveTo>
                  <a:pt x="0" y="0"/>
                </a:moveTo>
                <a:lnTo>
                  <a:pt x="3574111" y="0"/>
                </a:lnTo>
                <a:lnTo>
                  <a:pt x="3574111" y="869852"/>
                </a:lnTo>
                <a:lnTo>
                  <a:pt x="0" y="8698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47" t="-38176" b="-1077"/>
            </a:stretch>
          </a:blipFill>
        </p:spPr>
        <p:txBody>
          <a:bodyPr/>
          <a:lstStyle/>
          <a:p>
            <a:endParaRPr lang="en-GB" sz="1200"/>
          </a:p>
        </p:txBody>
      </p:sp>
      <p:grpSp>
        <p:nvGrpSpPr>
          <p:cNvPr id="9" name="Group 9"/>
          <p:cNvGrpSpPr/>
          <p:nvPr/>
        </p:nvGrpSpPr>
        <p:grpSpPr>
          <a:xfrm>
            <a:off x="1607251" y="6238724"/>
            <a:ext cx="6225491" cy="31750"/>
            <a:chOff x="0" y="0"/>
            <a:chExt cx="2459453" cy="12543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2459453" cy="12543"/>
            </a:xfrm>
            <a:custGeom>
              <a:avLst/>
              <a:gdLst/>
              <a:ahLst/>
              <a:cxnLst/>
              <a:rect l="l" t="t" r="r" b="b"/>
              <a:pathLst>
                <a:path w="2459453" h="12543">
                  <a:moveTo>
                    <a:pt x="0" y="0"/>
                  </a:moveTo>
                  <a:lnTo>
                    <a:pt x="2459453" y="0"/>
                  </a:lnTo>
                  <a:lnTo>
                    <a:pt x="2459453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F7252E"/>
            </a:solidFill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0" y="-9525"/>
              <a:ext cx="2459453" cy="22068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912"/>
                </a:lnSpc>
              </a:pPr>
              <a:endParaRPr sz="1200"/>
            </a:p>
          </p:txBody>
        </p:sp>
      </p:grpSp>
      <p:grpSp>
        <p:nvGrpSpPr>
          <p:cNvPr id="12" name="Group 12"/>
          <p:cNvGrpSpPr/>
          <p:nvPr/>
        </p:nvGrpSpPr>
        <p:grpSpPr>
          <a:xfrm>
            <a:off x="1221306" y="6238724"/>
            <a:ext cx="385944" cy="31750"/>
            <a:chOff x="0" y="0"/>
            <a:chExt cx="152472" cy="12543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152472" cy="12543"/>
            </a:xfrm>
            <a:custGeom>
              <a:avLst/>
              <a:gdLst/>
              <a:ahLst/>
              <a:cxnLst/>
              <a:rect l="l" t="t" r="r" b="b"/>
              <a:pathLst>
                <a:path w="152472" h="12543">
                  <a:moveTo>
                    <a:pt x="0" y="0"/>
                  </a:moveTo>
                  <a:lnTo>
                    <a:pt x="152472" y="0"/>
                  </a:lnTo>
                  <a:lnTo>
                    <a:pt x="152472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0E55A1"/>
            </a:solidFill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0" y="-9525"/>
              <a:ext cx="152472" cy="22068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912"/>
                </a:lnSpc>
              </a:pPr>
              <a:endParaRPr sz="1200"/>
            </a:p>
          </p:txBody>
        </p:sp>
      </p:grpSp>
      <p:grpSp>
        <p:nvGrpSpPr>
          <p:cNvPr id="15" name="Group 15"/>
          <p:cNvGrpSpPr/>
          <p:nvPr/>
        </p:nvGrpSpPr>
        <p:grpSpPr>
          <a:xfrm>
            <a:off x="835362" y="6238724"/>
            <a:ext cx="385944" cy="31750"/>
            <a:chOff x="0" y="0"/>
            <a:chExt cx="152472" cy="12543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152472" cy="12543"/>
            </a:xfrm>
            <a:custGeom>
              <a:avLst/>
              <a:gdLst/>
              <a:ahLst/>
              <a:cxnLst/>
              <a:rect l="l" t="t" r="r" b="b"/>
              <a:pathLst>
                <a:path w="152472" h="12543">
                  <a:moveTo>
                    <a:pt x="0" y="0"/>
                  </a:moveTo>
                  <a:lnTo>
                    <a:pt x="152472" y="0"/>
                  </a:lnTo>
                  <a:lnTo>
                    <a:pt x="152472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CFD0D0"/>
            </a:solidFill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0" y="-9525"/>
              <a:ext cx="152472" cy="22068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912"/>
                </a:lnSpc>
              </a:pPr>
              <a:endParaRPr sz="1200"/>
            </a:p>
          </p:txBody>
        </p:sp>
      </p:grpSp>
    </p:spTree>
    <p:extLst>
      <p:ext uri="{BB962C8B-B14F-4D97-AF65-F5344CB8AC3E}">
        <p14:creationId xmlns:p14="http://schemas.microsoft.com/office/powerpoint/2010/main" val="1566430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743697" y="1003586"/>
            <a:ext cx="11448303" cy="241014"/>
            <a:chOff x="0" y="0"/>
            <a:chExt cx="4199775" cy="6676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199775" cy="66763"/>
            </a:xfrm>
            <a:custGeom>
              <a:avLst/>
              <a:gdLst/>
              <a:ahLst/>
              <a:cxnLst/>
              <a:rect l="l" t="t" r="r" b="b"/>
              <a:pathLst>
                <a:path w="4199775" h="66763">
                  <a:moveTo>
                    <a:pt x="0" y="0"/>
                  </a:moveTo>
                  <a:lnTo>
                    <a:pt x="4199775" y="0"/>
                  </a:lnTo>
                  <a:lnTo>
                    <a:pt x="4199775" y="66763"/>
                  </a:lnTo>
                  <a:lnTo>
                    <a:pt x="0" y="66763"/>
                  </a:lnTo>
                  <a:close/>
                </a:path>
              </a:pathLst>
            </a:custGeom>
            <a:solidFill>
              <a:srgbClr val="0E55A1"/>
            </a:solidFill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9525"/>
              <a:ext cx="4199775" cy="76288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912"/>
                </a:lnSpc>
              </a:pPr>
              <a:endParaRPr sz="1200"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758639" y="1444304"/>
            <a:ext cx="10747561" cy="393062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922"/>
              </a:lnSpc>
            </a:pPr>
            <a:r>
              <a:rPr lang="sk-SK" sz="2467" b="1" dirty="0">
                <a:solidFill>
                  <a:srgbClr val="26408F"/>
                </a:solidFill>
                <a:latin typeface="Montserrat Heavy"/>
                <a:ea typeface="Montserrat Heavy"/>
                <a:cs typeface="Montserrat Heavy"/>
                <a:sym typeface="Montserrat Heavy"/>
              </a:rPr>
              <a:t>štandardy ďalšieho vzdelávania</a:t>
            </a:r>
          </a:p>
          <a:p>
            <a:pPr marL="381019" indent="-381019" algn="justLow">
              <a:lnSpc>
                <a:spcPts val="3922"/>
              </a:lnSpc>
              <a:buFont typeface="Wingdings" panose="05000000000000000000" pitchFamily="2" charset="2"/>
              <a:buChar char="Ø"/>
            </a:pPr>
            <a:r>
              <a:rPr lang="sk-SK" sz="1867" dirty="0">
                <a:latin typeface="Montserrat Heavy"/>
              </a:rPr>
              <a:t>minimálny obsah špecializačných a certifikačných študijných programov určujú minimálne štandardy pre špecializačné a certifikačné študijné programy; minimálny obsah štúdia v študijných programoch sústavného vzdelávania určujú minimálne štandardy pre študijné programy sústavného vzdelávania; minimálne štandardy uverejňuje ministerstvo zdravotníctva na svojom webovom sídle</a:t>
            </a:r>
          </a:p>
          <a:p>
            <a:pPr marL="304815" indent="-304815" algn="justLow">
              <a:lnSpc>
                <a:spcPts val="3922"/>
              </a:lnSpc>
              <a:buFont typeface="Wingdings" panose="05000000000000000000" pitchFamily="2" charset="2"/>
              <a:buChar char="Ø"/>
            </a:pPr>
            <a:r>
              <a:rPr lang="sk-SK" sz="1867" dirty="0">
                <a:latin typeface="Montserrat Heavy"/>
                <a:ea typeface="Montserrat Heavy"/>
                <a:cs typeface="Montserrat Heavy"/>
                <a:sym typeface="Montserrat Heavy"/>
              </a:rPr>
              <a:t>na potreby aplikačnej praxe reaguje komplexná inovácia minimálnych štandardov pre zdravotnícke povolanie sestra a pôrodná asistentka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758639" y="381001"/>
            <a:ext cx="10747561" cy="37189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892"/>
              </a:lnSpc>
            </a:pPr>
            <a:r>
              <a:rPr lang="sk-SK" sz="2933" b="1" dirty="0">
                <a:solidFill>
                  <a:srgbClr val="78CDC1"/>
                </a:solidFill>
                <a:latin typeface="Montserrat Heavy"/>
                <a:ea typeface="Montserrat Heavy"/>
                <a:cs typeface="Montserrat Heavy"/>
                <a:sym typeface="Montserrat Heavy"/>
              </a:rPr>
              <a:t>STREDNODOBÝ HORIZONT</a:t>
            </a:r>
            <a:endParaRPr lang="en-US" sz="2933" b="1" dirty="0">
              <a:solidFill>
                <a:srgbClr val="26408F"/>
              </a:solidFill>
              <a:latin typeface="Montserrat Heavy"/>
              <a:ea typeface="Montserrat Heavy"/>
              <a:cs typeface="Montserrat Heavy"/>
              <a:sym typeface="Montserrat Heavy"/>
            </a:endParaRPr>
          </a:p>
        </p:txBody>
      </p:sp>
      <p:sp>
        <p:nvSpPr>
          <p:cNvPr id="8" name="Freeform 8"/>
          <p:cNvSpPr/>
          <p:nvPr/>
        </p:nvSpPr>
        <p:spPr>
          <a:xfrm>
            <a:off x="393378" y="6014909"/>
            <a:ext cx="2382741" cy="579901"/>
          </a:xfrm>
          <a:custGeom>
            <a:avLst/>
            <a:gdLst/>
            <a:ahLst/>
            <a:cxnLst/>
            <a:rect l="l" t="t" r="r" b="b"/>
            <a:pathLst>
              <a:path w="3574111" h="869852">
                <a:moveTo>
                  <a:pt x="0" y="0"/>
                </a:moveTo>
                <a:lnTo>
                  <a:pt x="3574111" y="0"/>
                </a:lnTo>
                <a:lnTo>
                  <a:pt x="3574111" y="869852"/>
                </a:lnTo>
                <a:lnTo>
                  <a:pt x="0" y="8698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47" t="-38176" b="-1077"/>
            </a:stretch>
          </a:blipFill>
        </p:spPr>
        <p:txBody>
          <a:bodyPr/>
          <a:lstStyle/>
          <a:p>
            <a:endParaRPr lang="en-GB" sz="1200"/>
          </a:p>
        </p:txBody>
      </p:sp>
      <p:grpSp>
        <p:nvGrpSpPr>
          <p:cNvPr id="9" name="Group 9"/>
          <p:cNvGrpSpPr/>
          <p:nvPr/>
        </p:nvGrpSpPr>
        <p:grpSpPr>
          <a:xfrm>
            <a:off x="1607251" y="6238724"/>
            <a:ext cx="6225491" cy="31750"/>
            <a:chOff x="0" y="0"/>
            <a:chExt cx="2459453" cy="12543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2459453" cy="12543"/>
            </a:xfrm>
            <a:custGeom>
              <a:avLst/>
              <a:gdLst/>
              <a:ahLst/>
              <a:cxnLst/>
              <a:rect l="l" t="t" r="r" b="b"/>
              <a:pathLst>
                <a:path w="2459453" h="12543">
                  <a:moveTo>
                    <a:pt x="0" y="0"/>
                  </a:moveTo>
                  <a:lnTo>
                    <a:pt x="2459453" y="0"/>
                  </a:lnTo>
                  <a:lnTo>
                    <a:pt x="2459453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F7252E"/>
            </a:solidFill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0" y="-9525"/>
              <a:ext cx="2459453" cy="22068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912"/>
                </a:lnSpc>
              </a:pPr>
              <a:endParaRPr sz="1200"/>
            </a:p>
          </p:txBody>
        </p:sp>
      </p:grpSp>
      <p:grpSp>
        <p:nvGrpSpPr>
          <p:cNvPr id="12" name="Group 12"/>
          <p:cNvGrpSpPr/>
          <p:nvPr/>
        </p:nvGrpSpPr>
        <p:grpSpPr>
          <a:xfrm>
            <a:off x="1221306" y="6238724"/>
            <a:ext cx="385944" cy="31750"/>
            <a:chOff x="0" y="0"/>
            <a:chExt cx="152472" cy="12543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152472" cy="12543"/>
            </a:xfrm>
            <a:custGeom>
              <a:avLst/>
              <a:gdLst/>
              <a:ahLst/>
              <a:cxnLst/>
              <a:rect l="l" t="t" r="r" b="b"/>
              <a:pathLst>
                <a:path w="152472" h="12543">
                  <a:moveTo>
                    <a:pt x="0" y="0"/>
                  </a:moveTo>
                  <a:lnTo>
                    <a:pt x="152472" y="0"/>
                  </a:lnTo>
                  <a:lnTo>
                    <a:pt x="152472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0E55A1"/>
            </a:solidFill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0" y="-9525"/>
              <a:ext cx="152472" cy="22068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912"/>
                </a:lnSpc>
              </a:pPr>
              <a:endParaRPr sz="1200"/>
            </a:p>
          </p:txBody>
        </p:sp>
      </p:grpSp>
      <p:grpSp>
        <p:nvGrpSpPr>
          <p:cNvPr id="15" name="Group 15"/>
          <p:cNvGrpSpPr/>
          <p:nvPr/>
        </p:nvGrpSpPr>
        <p:grpSpPr>
          <a:xfrm>
            <a:off x="835362" y="6238724"/>
            <a:ext cx="385944" cy="31750"/>
            <a:chOff x="0" y="0"/>
            <a:chExt cx="152472" cy="12543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152472" cy="12543"/>
            </a:xfrm>
            <a:custGeom>
              <a:avLst/>
              <a:gdLst/>
              <a:ahLst/>
              <a:cxnLst/>
              <a:rect l="l" t="t" r="r" b="b"/>
              <a:pathLst>
                <a:path w="152472" h="12543">
                  <a:moveTo>
                    <a:pt x="0" y="0"/>
                  </a:moveTo>
                  <a:lnTo>
                    <a:pt x="152472" y="0"/>
                  </a:lnTo>
                  <a:lnTo>
                    <a:pt x="152472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CFD0D0"/>
            </a:solidFill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0" y="-9525"/>
              <a:ext cx="152472" cy="22068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912"/>
                </a:lnSpc>
              </a:pPr>
              <a:endParaRPr sz="1200"/>
            </a:p>
          </p:txBody>
        </p:sp>
      </p:grpSp>
    </p:spTree>
    <p:extLst>
      <p:ext uri="{BB962C8B-B14F-4D97-AF65-F5344CB8AC3E}">
        <p14:creationId xmlns:p14="http://schemas.microsoft.com/office/powerpoint/2010/main" val="1707479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743697" y="1003586"/>
            <a:ext cx="11448303" cy="241014"/>
            <a:chOff x="0" y="0"/>
            <a:chExt cx="4199775" cy="6676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199775" cy="66763"/>
            </a:xfrm>
            <a:custGeom>
              <a:avLst/>
              <a:gdLst/>
              <a:ahLst/>
              <a:cxnLst/>
              <a:rect l="l" t="t" r="r" b="b"/>
              <a:pathLst>
                <a:path w="4199775" h="66763">
                  <a:moveTo>
                    <a:pt x="0" y="0"/>
                  </a:moveTo>
                  <a:lnTo>
                    <a:pt x="4199775" y="0"/>
                  </a:lnTo>
                  <a:lnTo>
                    <a:pt x="4199775" y="66763"/>
                  </a:lnTo>
                  <a:lnTo>
                    <a:pt x="0" y="66763"/>
                  </a:lnTo>
                  <a:close/>
                </a:path>
              </a:pathLst>
            </a:custGeom>
            <a:solidFill>
              <a:srgbClr val="0E55A1"/>
            </a:solidFill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9525"/>
              <a:ext cx="4199775" cy="76288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912"/>
                </a:lnSpc>
              </a:pPr>
              <a:endParaRPr sz="1200"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758639" y="1444305"/>
            <a:ext cx="10671361" cy="378443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922"/>
              </a:lnSpc>
            </a:pPr>
            <a:r>
              <a:rPr lang="sk-SK" sz="2467" b="1" dirty="0">
                <a:solidFill>
                  <a:srgbClr val="26408F"/>
                </a:solidFill>
                <a:latin typeface="Montserrat Heavy"/>
                <a:ea typeface="Montserrat Heavy"/>
                <a:cs typeface="Montserrat Heavy"/>
                <a:sym typeface="Montserrat Heavy"/>
              </a:rPr>
              <a:t>sieť stredných zdravotníckych škôl v SR</a:t>
            </a:r>
          </a:p>
          <a:p>
            <a:pPr algn="ctr">
              <a:lnSpc>
                <a:spcPts val="3922"/>
              </a:lnSpc>
            </a:pPr>
            <a:endParaRPr lang="sk-SK" sz="2467" b="1" dirty="0">
              <a:solidFill>
                <a:srgbClr val="26408F"/>
              </a:solidFill>
              <a:latin typeface="Montserrat Heavy"/>
              <a:ea typeface="Montserrat Heavy"/>
              <a:cs typeface="Montserrat Heavy"/>
              <a:sym typeface="Montserrat Heavy"/>
            </a:endParaRPr>
          </a:p>
          <a:p>
            <a:pPr marL="304815" indent="-304815" algn="justLow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sk-SK" sz="1867" dirty="0">
                <a:latin typeface="Montserrat Heavy"/>
                <a:ea typeface="Montserrat Heavy"/>
                <a:cs typeface="Montserrat Heavy"/>
                <a:sym typeface="Montserrat Heavy"/>
              </a:rPr>
              <a:t>rozšíriť sieť študijných odborov stredných zdravotníckych škôl v SR o študijný odbor diplomovaná všeobecná sestra; do siete študijných odborov budú zaradené tie stredné zdravotnícke školy v SR, v sídle ktorých sa nenachádzajú univerzity a vysoké školy s nadobudnutými akreditačnými právami odbornej prípravy v študijnom programe ošetrovateľstvo a splnia podmienky pre zaradenie do siete 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758639" y="381001"/>
            <a:ext cx="10747561" cy="37189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892"/>
              </a:lnSpc>
            </a:pPr>
            <a:r>
              <a:rPr lang="sk-SK" sz="2933" b="1" dirty="0">
                <a:solidFill>
                  <a:srgbClr val="78CDC1"/>
                </a:solidFill>
                <a:latin typeface="Montserrat Heavy"/>
                <a:ea typeface="Montserrat Heavy"/>
                <a:cs typeface="Montserrat Heavy"/>
                <a:sym typeface="Montserrat Heavy"/>
              </a:rPr>
              <a:t>STREDNODOBÝ HORIZONT</a:t>
            </a:r>
            <a:endParaRPr lang="en-US" sz="2933" b="1" dirty="0">
              <a:solidFill>
                <a:srgbClr val="26408F"/>
              </a:solidFill>
              <a:latin typeface="Montserrat Heavy"/>
              <a:ea typeface="Montserrat Heavy"/>
              <a:cs typeface="Montserrat Heavy"/>
              <a:sym typeface="Montserrat Heavy"/>
            </a:endParaRPr>
          </a:p>
        </p:txBody>
      </p:sp>
      <p:sp>
        <p:nvSpPr>
          <p:cNvPr id="8" name="Freeform 8"/>
          <p:cNvSpPr/>
          <p:nvPr/>
        </p:nvSpPr>
        <p:spPr>
          <a:xfrm>
            <a:off x="393378" y="6014909"/>
            <a:ext cx="2382741" cy="579901"/>
          </a:xfrm>
          <a:custGeom>
            <a:avLst/>
            <a:gdLst/>
            <a:ahLst/>
            <a:cxnLst/>
            <a:rect l="l" t="t" r="r" b="b"/>
            <a:pathLst>
              <a:path w="3574111" h="869852">
                <a:moveTo>
                  <a:pt x="0" y="0"/>
                </a:moveTo>
                <a:lnTo>
                  <a:pt x="3574111" y="0"/>
                </a:lnTo>
                <a:lnTo>
                  <a:pt x="3574111" y="869852"/>
                </a:lnTo>
                <a:lnTo>
                  <a:pt x="0" y="8698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47" t="-38176" b="-1077"/>
            </a:stretch>
          </a:blipFill>
        </p:spPr>
        <p:txBody>
          <a:bodyPr/>
          <a:lstStyle/>
          <a:p>
            <a:endParaRPr lang="en-GB" sz="1200"/>
          </a:p>
        </p:txBody>
      </p:sp>
      <p:grpSp>
        <p:nvGrpSpPr>
          <p:cNvPr id="9" name="Group 9"/>
          <p:cNvGrpSpPr/>
          <p:nvPr/>
        </p:nvGrpSpPr>
        <p:grpSpPr>
          <a:xfrm>
            <a:off x="1607251" y="6238724"/>
            <a:ext cx="6225491" cy="31750"/>
            <a:chOff x="0" y="0"/>
            <a:chExt cx="2459453" cy="12543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2459453" cy="12543"/>
            </a:xfrm>
            <a:custGeom>
              <a:avLst/>
              <a:gdLst/>
              <a:ahLst/>
              <a:cxnLst/>
              <a:rect l="l" t="t" r="r" b="b"/>
              <a:pathLst>
                <a:path w="2459453" h="12543">
                  <a:moveTo>
                    <a:pt x="0" y="0"/>
                  </a:moveTo>
                  <a:lnTo>
                    <a:pt x="2459453" y="0"/>
                  </a:lnTo>
                  <a:lnTo>
                    <a:pt x="2459453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F7252E"/>
            </a:solidFill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0" y="-9525"/>
              <a:ext cx="2459453" cy="22068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912"/>
                </a:lnSpc>
              </a:pPr>
              <a:endParaRPr sz="1200"/>
            </a:p>
          </p:txBody>
        </p:sp>
      </p:grpSp>
      <p:grpSp>
        <p:nvGrpSpPr>
          <p:cNvPr id="12" name="Group 12"/>
          <p:cNvGrpSpPr/>
          <p:nvPr/>
        </p:nvGrpSpPr>
        <p:grpSpPr>
          <a:xfrm>
            <a:off x="1221306" y="6238724"/>
            <a:ext cx="385944" cy="31750"/>
            <a:chOff x="0" y="0"/>
            <a:chExt cx="152472" cy="12543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152472" cy="12543"/>
            </a:xfrm>
            <a:custGeom>
              <a:avLst/>
              <a:gdLst/>
              <a:ahLst/>
              <a:cxnLst/>
              <a:rect l="l" t="t" r="r" b="b"/>
              <a:pathLst>
                <a:path w="152472" h="12543">
                  <a:moveTo>
                    <a:pt x="0" y="0"/>
                  </a:moveTo>
                  <a:lnTo>
                    <a:pt x="152472" y="0"/>
                  </a:lnTo>
                  <a:lnTo>
                    <a:pt x="152472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0E55A1"/>
            </a:solidFill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0" y="-9525"/>
              <a:ext cx="152472" cy="22068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912"/>
                </a:lnSpc>
              </a:pPr>
              <a:endParaRPr sz="1200"/>
            </a:p>
          </p:txBody>
        </p:sp>
      </p:grpSp>
      <p:grpSp>
        <p:nvGrpSpPr>
          <p:cNvPr id="15" name="Group 15"/>
          <p:cNvGrpSpPr/>
          <p:nvPr/>
        </p:nvGrpSpPr>
        <p:grpSpPr>
          <a:xfrm>
            <a:off x="835362" y="6238724"/>
            <a:ext cx="385944" cy="31750"/>
            <a:chOff x="0" y="0"/>
            <a:chExt cx="152472" cy="12543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152472" cy="12543"/>
            </a:xfrm>
            <a:custGeom>
              <a:avLst/>
              <a:gdLst/>
              <a:ahLst/>
              <a:cxnLst/>
              <a:rect l="l" t="t" r="r" b="b"/>
              <a:pathLst>
                <a:path w="152472" h="12543">
                  <a:moveTo>
                    <a:pt x="0" y="0"/>
                  </a:moveTo>
                  <a:lnTo>
                    <a:pt x="152472" y="0"/>
                  </a:lnTo>
                  <a:lnTo>
                    <a:pt x="152472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CFD0D0"/>
            </a:solidFill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0" y="-9525"/>
              <a:ext cx="152472" cy="22068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912"/>
                </a:lnSpc>
              </a:pPr>
              <a:endParaRPr sz="1200"/>
            </a:p>
          </p:txBody>
        </p:sp>
      </p:grpSp>
    </p:spTree>
    <p:extLst>
      <p:ext uri="{BB962C8B-B14F-4D97-AF65-F5344CB8AC3E}">
        <p14:creationId xmlns:p14="http://schemas.microsoft.com/office/powerpoint/2010/main" val="663422090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DF0A316F7B3349947D7462FB25DBD1" ma:contentTypeVersion="6" ma:contentTypeDescription="Create a new document." ma:contentTypeScope="" ma:versionID="817d8bc8790f2480447845d8f9c94d3f">
  <xsd:schema xmlns:xsd="http://www.w3.org/2001/XMLSchema" xmlns:xs="http://www.w3.org/2001/XMLSchema" xmlns:p="http://schemas.microsoft.com/office/2006/metadata/properties" xmlns:ns3="760904f4-cd38-4c63-afe7-49d902dddafc" targetNamespace="http://schemas.microsoft.com/office/2006/metadata/properties" ma:root="true" ma:fieldsID="eed26a135b1843fc29be74e83127d23c" ns3:_="">
    <xsd:import namespace="760904f4-cd38-4c63-afe7-49d902dddaf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0904f4-cd38-4c63-afe7-49d902ddda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926EB04-789D-42B8-97D0-E806813868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0904f4-cd38-4c63-afe7-49d902ddda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EE19B53-E5AA-488D-937B-92A5BA70F25F}">
  <ds:schemaRefs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760904f4-cd38-4c63-afe7-49d902dddafc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91F5992-6724-4E32-B45D-81AA5F1CEBA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239</TotalTime>
  <Words>824</Words>
  <Application>Microsoft Office PowerPoint</Application>
  <PresentationFormat>Širokouhlá</PresentationFormat>
  <Paragraphs>76</Paragraphs>
  <Slides>14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20" baseType="lpstr">
      <vt:lpstr>Arial</vt:lpstr>
      <vt:lpstr>Montserrat Heavy</vt:lpstr>
      <vt:lpstr>Trebuchet MS</vt:lpstr>
      <vt:lpstr>Wingdings</vt:lpstr>
      <vt:lpstr>Wingdings 3</vt:lpstr>
      <vt:lpstr>Fazeta</vt:lpstr>
      <vt:lpstr> </vt:lpstr>
      <vt:lpstr> </vt:lpstr>
      <vt:lpstr>ASOCIAČNÉ DESATORO</vt:lpstr>
      <vt:lpstr> 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Jankechová Monika</dc:creator>
  <cp:lastModifiedBy>Jankechová Monika</cp:lastModifiedBy>
  <cp:revision>8</cp:revision>
  <dcterms:created xsi:type="dcterms:W3CDTF">2025-04-13T16:31:36Z</dcterms:created>
  <dcterms:modified xsi:type="dcterms:W3CDTF">2025-04-17T11:26:02Z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0x01010043DF0A316F7B3349947D7462FB25DBD1</vt:lpwstr>
  </property>
</Properties>
</file>