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4/13/2025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4/13/2025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4/13/2025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4/13/2025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4/13/2025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4/13/2025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4/13/2025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4/13/2025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4/13/2025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49BBE2-3B03-8A56-1075-B80302F205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Deň epilepsie v praxi</a:t>
            </a:r>
            <a:br>
              <a:rPr lang="sk-SK" dirty="0"/>
            </a:br>
            <a:r>
              <a:rPr lang="sk-SK" dirty="0"/>
              <a:t>													</a:t>
            </a:r>
            <a:r>
              <a:rPr lang="sk-SK" sz="3200" dirty="0"/>
              <a:t>Príklady dobrej praxe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774A966-7B1B-8533-F48B-826C4122B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9909" y="5280847"/>
            <a:ext cx="9032091" cy="434974"/>
          </a:xfrm>
        </p:spPr>
        <p:txBody>
          <a:bodyPr/>
          <a:lstStyle/>
          <a:p>
            <a:r>
              <a:rPr lang="sk-SK" dirty="0"/>
              <a:t>Stredná zdravotnícka škola sv. Alžbety v Košiciach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907450E6-862F-1F32-4D5E-7C0D5A2064A5}"/>
              </a:ext>
            </a:extLst>
          </p:cNvPr>
          <p:cNvSpPr txBox="1">
            <a:spLocks/>
          </p:cNvSpPr>
          <p:nvPr/>
        </p:nvSpPr>
        <p:spPr>
          <a:xfrm>
            <a:off x="6249561" y="5930494"/>
            <a:ext cx="5863781" cy="43497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Jana Cimbalová, Jana </a:t>
            </a:r>
            <a:r>
              <a:rPr lang="sk-SK" dirty="0" err="1"/>
              <a:t>Filipová</a:t>
            </a:r>
            <a:r>
              <a:rPr lang="sk-SK" dirty="0"/>
              <a:t>, Anna Koleničová</a:t>
            </a:r>
          </a:p>
        </p:txBody>
      </p:sp>
    </p:spTree>
    <p:extLst>
      <p:ext uri="{BB962C8B-B14F-4D97-AF65-F5344CB8AC3E}">
        <p14:creationId xmlns:p14="http://schemas.microsoft.com/office/powerpoint/2010/main" val="2038575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C6873-C00B-81CB-5F54-C519FF1A0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137652"/>
            <a:ext cx="10571998" cy="1279986"/>
          </a:xfrm>
        </p:spPr>
        <p:txBody>
          <a:bodyPr/>
          <a:lstStyle/>
          <a:p>
            <a:r>
              <a:rPr lang="sk-SK" i="0" cap="all" dirty="0">
                <a:solidFill>
                  <a:schemeClr val="tx1"/>
                </a:solidFill>
                <a:effectLst/>
                <a:latin typeface="korolev-rounded"/>
              </a:rPr>
              <a:t>História Svetového dňa epilepsie (2008)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6F5FCC6-2927-5FBF-C6E7-2DCA289FC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1" y="2202426"/>
            <a:ext cx="10891507" cy="4655573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sk-SK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 myšlienkou podporiť ľudí s epilepsiou prišlo len deväťročné dievčatko z </a:t>
            </a:r>
            <a:r>
              <a:rPr lang="sk-SK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Canady</a:t>
            </a:r>
            <a:r>
              <a:rPr lang="sk-SK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sk-SK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Cassidy</a:t>
            </a:r>
            <a:r>
              <a:rPr lang="sk-SK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Megan</a:t>
            </a:r>
            <a:r>
              <a:rPr lang="sk-SK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Jej víziou bolo a je „rozptýliť mýty o tejto chorobe a dať ľuďom s epilepsiou najavo, že nie sú sami.“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k-SK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Symbolom je fialová farba – levanduľa - vyjadruje pocit samoty, reprezentuje pocit izolácie – ľudia s epilepsiou sú neraz pre svoju chorobu stigmatizovaní a nepochopení, osamelí.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k-SK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Prvýkrát sa k myšlienke </a:t>
            </a:r>
            <a:r>
              <a:rPr lang="sk-SK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Cassidy</a:t>
            </a:r>
            <a:r>
              <a:rPr lang="sk-SK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hromadne pripojili ľudia 26.3.2009 a tento deň bol stanovený za Svetový deň epilepsie.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k-SK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Slovenský Fialový deň začal v roku 2019 s heslom </a:t>
            </a:r>
            <a:r>
              <a:rPr lang="sk-SK" sz="2400" b="1" i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“Nič so mnou nezatrasie.“</a:t>
            </a:r>
          </a:p>
        </p:txBody>
      </p:sp>
    </p:spTree>
    <p:extLst>
      <p:ext uri="{BB962C8B-B14F-4D97-AF65-F5344CB8AC3E}">
        <p14:creationId xmlns:p14="http://schemas.microsoft.com/office/powerpoint/2010/main" val="4235047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E36474-D704-82B5-1DAE-0AE4FDADC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942" y="275303"/>
            <a:ext cx="10851056" cy="1543665"/>
          </a:xfrm>
        </p:spPr>
        <p:txBody>
          <a:bodyPr/>
          <a:lstStyle/>
          <a:p>
            <a:r>
              <a:rPr lang="sk-SK" dirty="0"/>
              <a:t>Detská fakultná nemocnica </a:t>
            </a:r>
            <a:br>
              <a:rPr lang="sk-SK" dirty="0"/>
            </a:br>
            <a:r>
              <a:rPr lang="sk-SK" dirty="0"/>
              <a:t>      							   Odd. detskej neurológie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138B110-37BF-300E-275E-C871E9055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42" y="2222287"/>
            <a:ext cx="11267768" cy="4493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Tím špecialistov Oddelenia detskej neurológie sa zaoberá diagnostikou a liečbou širokého spektra neurologických ochorení detského veku:</a:t>
            </a:r>
          </a:p>
          <a:p>
            <a:pPr marL="0" indent="0">
              <a:buNone/>
            </a:pPr>
            <a:endParaRPr lang="sk-SK" sz="2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1913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sk-SK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kŕče a epilepsia, bolesti hlavy a migrény</a:t>
            </a:r>
          </a:p>
          <a:p>
            <a:pPr algn="l">
              <a:lnSpc>
                <a:spcPts val="1913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sk-SK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poruchy neurologického vývoja a </a:t>
            </a:r>
            <a:r>
              <a:rPr lang="sk-SK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neurometabolické</a:t>
            </a:r>
            <a:r>
              <a:rPr lang="sk-SK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poruchy</a:t>
            </a:r>
          </a:p>
          <a:p>
            <a:pPr algn="l">
              <a:lnSpc>
                <a:spcPts val="1913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sk-SK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neurogenetické</a:t>
            </a:r>
            <a:r>
              <a:rPr lang="sk-SK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poruchy a </a:t>
            </a:r>
            <a:r>
              <a:rPr lang="sk-SK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neuromuskulárne</a:t>
            </a:r>
            <a:r>
              <a:rPr lang="sk-SK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choroby</a:t>
            </a:r>
          </a:p>
          <a:p>
            <a:pPr algn="l">
              <a:lnSpc>
                <a:spcPts val="1913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sk-SK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náhle cievne mozgové príhody</a:t>
            </a:r>
          </a:p>
          <a:p>
            <a:pPr algn="l">
              <a:lnSpc>
                <a:spcPts val="1913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sk-SK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poruchy pohybu (</a:t>
            </a:r>
            <a:r>
              <a:rPr lang="sk-SK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ataxia</a:t>
            </a:r>
            <a:r>
              <a:rPr lang="sk-SK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tremor</a:t>
            </a:r>
            <a:r>
              <a:rPr lang="sk-SK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tiky)</a:t>
            </a:r>
          </a:p>
          <a:p>
            <a:pPr algn="l">
              <a:lnSpc>
                <a:spcPts val="1913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sk-SK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poruchy svalového tonusu (</a:t>
            </a:r>
            <a:r>
              <a:rPr lang="sk-SK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spasticita</a:t>
            </a:r>
            <a:r>
              <a:rPr lang="sk-SK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hypotónia)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BD266BBE-84BB-314B-FCA9-26BB7CE39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026" y="245209"/>
            <a:ext cx="2311754" cy="874263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101BC0D1-D9A1-2EE2-9385-116E5883CC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578" t="8224" r="12186" b="15826"/>
          <a:stretch/>
        </p:blipFill>
        <p:spPr>
          <a:xfrm>
            <a:off x="3126640" y="1161504"/>
            <a:ext cx="1426865" cy="68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15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D8080F-105A-5825-F2C3-428C26561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i="0" dirty="0">
                <a:solidFill>
                  <a:schemeClr val="tx1"/>
                </a:solidFill>
                <a:effectLst/>
              </a:rPr>
              <a:t>PÁR FAKTOV O OCHORENÍ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9FD7256-DDA8-3CFE-C4A6-A895C1B08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1" y="2222287"/>
            <a:ext cx="11186475" cy="4453816"/>
          </a:xfrm>
        </p:spPr>
        <p:txBody>
          <a:bodyPr/>
          <a:lstStyle/>
          <a:p>
            <a:pPr algn="just">
              <a:lnSpc>
                <a:spcPts val="1913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sk-SK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epilepsia je chronické ochorenie mozgu, ktoré postihuje ľudí všetkých vekových kategórií. </a:t>
            </a:r>
          </a:p>
          <a:p>
            <a:pPr algn="just">
              <a:lnSpc>
                <a:spcPts val="1913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sk-SK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vyvoláva záchvaty, ktoré sú typické abnormálnou elektrickou aktivitou v mozgu.</a:t>
            </a:r>
          </a:p>
          <a:p>
            <a:pPr algn="just">
              <a:lnSpc>
                <a:spcPts val="1913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sk-SK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celosvetovo epilepsiou trpí </a:t>
            </a:r>
            <a:r>
              <a:rPr lang="sk-SK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viac ako 50 miliónov obyvateľov</a:t>
            </a:r>
            <a:endParaRPr lang="sk-SK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913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sk-SK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 Slovensku </a:t>
            </a:r>
            <a:r>
              <a:rPr lang="sk-SK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žije s epilepsiou takmer </a:t>
            </a:r>
            <a:r>
              <a:rPr lang="sk-SK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70 000 pacientov</a:t>
            </a:r>
            <a:endParaRPr lang="sk-SK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913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sk-SK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epilepsiou trpí asi 8000  slovenských detí.</a:t>
            </a:r>
            <a:r>
              <a:rPr lang="sk-SK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Je to najčastejšie detské neurologické ochorenie</a:t>
            </a:r>
          </a:p>
          <a:p>
            <a:pPr algn="just">
              <a:lnSpc>
                <a:spcPts val="1913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sk-S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amb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ODN liečia okolo </a:t>
            </a:r>
            <a:r>
              <a:rPr lang="pt-BR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1200 detí s epilepsiou, čo predstavuje 2500 až 3000</a:t>
            </a:r>
            <a:r>
              <a:rPr lang="sk-SK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odborných výkonov ročne</a:t>
            </a:r>
          </a:p>
          <a:p>
            <a:pPr algn="just">
              <a:lnSpc>
                <a:spcPts val="1913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sk-SK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 približne 75% ľudí sa epilepsia prejaví práve v detskom veku</a:t>
            </a:r>
          </a:p>
          <a:p>
            <a:pPr algn="just">
              <a:lnSpc>
                <a:spcPts val="1913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sk-SK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až jeden z 20 ľudí má počas života epileptický záchvat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74338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1DFCBE5-52C1-48A9-89CF-E7D68CCA1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6AB74CA-E76D-4922-91FE-A4AAF0487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47203"/>
            <a:ext cx="11707367" cy="2572622"/>
          </a:xfrm>
          <a:custGeom>
            <a:avLst/>
            <a:gdLst>
              <a:gd name="connsiteX0" fmla="*/ 0 w 11707367"/>
              <a:gd name="connsiteY0" fmla="*/ 0 h 2572622"/>
              <a:gd name="connsiteX1" fmla="*/ 1888420 w 11707367"/>
              <a:gd name="connsiteY1" fmla="*/ 0 h 2572622"/>
              <a:gd name="connsiteX2" fmla="*/ 2198560 w 11707367"/>
              <a:gd name="connsiteY2" fmla="*/ 310139 h 2572622"/>
              <a:gd name="connsiteX3" fmla="*/ 2425431 w 11707367"/>
              <a:gd name="connsiteY3" fmla="*/ 310139 h 2572622"/>
              <a:gd name="connsiteX4" fmla="*/ 2735570 w 11707367"/>
              <a:gd name="connsiteY4" fmla="*/ 0 h 2572622"/>
              <a:gd name="connsiteX5" fmla="*/ 11707367 w 11707367"/>
              <a:gd name="connsiteY5" fmla="*/ 0 h 2572622"/>
              <a:gd name="connsiteX6" fmla="*/ 11707367 w 11707367"/>
              <a:gd name="connsiteY6" fmla="*/ 2572622 h 2572622"/>
              <a:gd name="connsiteX7" fmla="*/ 0 w 11707367"/>
              <a:gd name="connsiteY7" fmla="*/ 2572622 h 257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07367" h="2572622">
                <a:moveTo>
                  <a:pt x="0" y="0"/>
                </a:moveTo>
                <a:lnTo>
                  <a:pt x="1888420" y="0"/>
                </a:lnTo>
                <a:lnTo>
                  <a:pt x="2198560" y="310139"/>
                </a:lnTo>
                <a:cubicBezTo>
                  <a:pt x="2261209" y="372788"/>
                  <a:pt x="2362782" y="372788"/>
                  <a:pt x="2425431" y="310139"/>
                </a:cubicBezTo>
                <a:lnTo>
                  <a:pt x="2735570" y="0"/>
                </a:lnTo>
                <a:lnTo>
                  <a:pt x="11707367" y="0"/>
                </a:lnTo>
                <a:lnTo>
                  <a:pt x="11707367" y="2572622"/>
                </a:lnTo>
                <a:lnTo>
                  <a:pt x="0" y="2572622"/>
                </a:lnTo>
                <a:close/>
              </a:path>
            </a:pathLst>
          </a:custGeom>
          <a:solidFill>
            <a:srgbClr val="595959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8679435-C5E0-0A07-756B-344AC2338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91" y="4049486"/>
            <a:ext cx="4825480" cy="1883228"/>
          </a:xfrm>
        </p:spPr>
        <p:txBody>
          <a:bodyPr anchor="ctr">
            <a:normAutofit/>
          </a:bodyPr>
          <a:lstStyle/>
          <a:p>
            <a:r>
              <a:rPr lang="pl-PL" sz="3700" b="1" i="0">
                <a:solidFill>
                  <a:srgbClr val="FFFFFF"/>
                </a:solidFill>
                <a:effectLst/>
                <a:latin typeface="Poppins" panose="00000500000000000000" pitchFamily="2" charset="-18"/>
              </a:rPr>
              <a:t>FIALOVÝ DEŇ na podporu pacientov s epilepsiou 2024</a:t>
            </a:r>
            <a:endParaRPr lang="sk-SK" sz="3700">
              <a:solidFill>
                <a:srgbClr val="FFFFFF"/>
              </a:solidFill>
            </a:endParaRP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5CF80475-75DA-BF18-4D9E-9499C5F37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629" y="484633"/>
            <a:ext cx="4149020" cy="2875460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04D35E6A-2FF0-58F1-2979-D61845E0E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871" y="484633"/>
            <a:ext cx="3833946" cy="2875460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4DD2649-5B62-27E2-C8D4-FD8101E86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316" y="4049485"/>
            <a:ext cx="5283413" cy="18832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>
                <a:solidFill>
                  <a:srgbClr val="FFFFFF"/>
                </a:solidFill>
                <a:latin typeface="Poppins" panose="00000500000000000000" pitchFamily="2" charset="-18"/>
              </a:rPr>
              <a:t>S</a:t>
            </a:r>
            <a:r>
              <a:rPr lang="sk-SK" b="0" i="0" dirty="0">
                <a:solidFill>
                  <a:srgbClr val="FFFFFF"/>
                </a:solidFill>
                <a:effectLst/>
                <a:latin typeface="Poppins" panose="00000500000000000000" pitchFamily="2" charset="-18"/>
              </a:rPr>
              <a:t>ymbolickú </a:t>
            </a:r>
            <a:r>
              <a:rPr lang="sk-SK" b="1" dirty="0">
                <a:solidFill>
                  <a:schemeClr val="accent1"/>
                </a:solidFill>
              </a:rPr>
              <a:t>FIALOVÚ  REŤAZ</a:t>
            </a:r>
            <a:r>
              <a:rPr lang="sk-SK" b="1" i="0" dirty="0">
                <a:solidFill>
                  <a:schemeClr val="accent1"/>
                </a:solidFill>
                <a:effectLst/>
                <a:latin typeface="Poppins" panose="00000500000000000000" pitchFamily="2" charset="-18"/>
              </a:rPr>
              <a:t>  </a:t>
            </a:r>
            <a:r>
              <a:rPr lang="sk-SK" b="0" i="0" dirty="0">
                <a:solidFill>
                  <a:srgbClr val="FFFFFF"/>
                </a:solidFill>
                <a:effectLst/>
                <a:latin typeface="Poppins" panose="00000500000000000000" pitchFamily="2" charset="-18"/>
              </a:rPr>
              <a:t>spolupatričnosti s pacientmi s epilepsiou  vytvorili  pacienti, zamestnanci  a študenti s pedagógmi v ambulantnej časti nemocnice. Tvorilo ju 250 osôb.</a:t>
            </a:r>
            <a:endParaRPr lang="sk-SK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29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9817B6-7574-77CC-64F9-7C65704DD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400" b="1" i="0">
                <a:effectLst/>
                <a:latin typeface="Poppins" panose="00000500000000000000" pitchFamily="2" charset="-18"/>
              </a:rPr>
              <a:t>Fialové dni podpory a spolupatričnosti 2025</a:t>
            </a:r>
            <a:endParaRPr lang="sk-SK" sz="3400"/>
          </a:p>
        </p:txBody>
      </p:sp>
      <p:pic>
        <p:nvPicPr>
          <p:cNvPr id="9" name="Obrázok 8" descr="Obrázok, na ktorom je ošatenie, osoba, ľudská tvár, úsmev&#10;&#10;Obsah vygenerovaný umelou inteligenciou môže byť nesprávny.">
            <a:extLst>
              <a:ext uri="{FF2B5EF4-FFF2-40B4-BE49-F238E27FC236}">
                <a16:creationId xmlns:a16="http://schemas.microsoft.com/office/drawing/2014/main" id="{6D8B0A6F-F6B6-272F-C9A3-80C4AD6885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" b="8758"/>
          <a:stretch/>
        </p:blipFill>
        <p:spPr>
          <a:xfrm>
            <a:off x="960438" y="2413005"/>
            <a:ext cx="2120692" cy="1731885"/>
          </a:xfrm>
          <a:prstGeom prst="roundRect">
            <a:avLst>
              <a:gd name="adj" fmla="val 5343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B77EBA3-C4A4-C921-B342-8F582243C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413000"/>
            <a:ext cx="5298644" cy="3766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Odborníci vyšli z múrov nemocnice a išli robiť osvetu medzi žiakov na Obchodnej akadémii, </a:t>
            </a:r>
            <a:r>
              <a:rPr lang="sk-SK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kde  v spolupráci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DFN ODN a </a:t>
            </a:r>
            <a:r>
              <a:rPr lang="sk-SK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Stredná zdravotnícka škola sv. Alžbety zorganizovali interaktívny workshop pre študentov.​</a:t>
            </a:r>
            <a:endParaRPr lang="sk-S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F14CFCD0-115B-C8CF-8D2C-DA63583236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877"/>
          <a:stretch/>
        </p:blipFill>
        <p:spPr>
          <a:xfrm>
            <a:off x="960437" y="4309476"/>
            <a:ext cx="2120692" cy="1731885"/>
          </a:xfrm>
          <a:prstGeom prst="roundRect">
            <a:avLst>
              <a:gd name="adj" fmla="val 5832"/>
            </a:avLst>
          </a:prstGeom>
          <a:ln>
            <a:solidFill>
              <a:schemeClr val="accent1"/>
            </a:solidFill>
          </a:ln>
          <a:effectLst/>
        </p:spPr>
      </p:pic>
      <p:pic>
        <p:nvPicPr>
          <p:cNvPr id="7" name="Obrázok 6" descr="Obrázok, na ktorom je ošatenie, osoba, úsmev, ľudská tvár&#10;&#10;Obsah vygenerovaný umelou inteligenciou môže byť nesprávny.">
            <a:extLst>
              <a:ext uri="{FF2B5EF4-FFF2-40B4-BE49-F238E27FC236}">
                <a16:creationId xmlns:a16="http://schemas.microsoft.com/office/drawing/2014/main" id="{CA179956-1D58-0A8A-EB23-21E8A21B43E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172" r="12469" b="-5"/>
          <a:stretch/>
        </p:blipFill>
        <p:spPr>
          <a:xfrm>
            <a:off x="3260035" y="2409157"/>
            <a:ext cx="2514233" cy="3632200"/>
          </a:xfrm>
          <a:prstGeom prst="roundRect">
            <a:avLst>
              <a:gd name="adj" fmla="val 2551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224984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ošatenie, osoba, obuv, stena&#10;&#10;Obsah vygenerovaný umelou inteligenciou môže byť nesprávny.">
            <a:extLst>
              <a:ext uri="{FF2B5EF4-FFF2-40B4-BE49-F238E27FC236}">
                <a16:creationId xmlns:a16="http://schemas.microsoft.com/office/drawing/2014/main" id="{C93FBF7B-7150-5A5D-73FC-10629B89A0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812" r="9091" b="7377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255A1912-89A7-4C19-8DD4-42030DFF9E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9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561EEE1-2E12-9D18-2D75-AF34ABF6F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23" y="447188"/>
            <a:ext cx="6302477" cy="12439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sz="3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💜 Fialový deň na neurológii – 26. marec 2025</a:t>
            </a:r>
            <a:endParaRPr lang="sk-SK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070415D-2751-39E6-A3CB-D30834036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94" y="2413000"/>
            <a:ext cx="5545393" cy="41549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Počas ošetrovateľskej starostlivosti sa naši žiaci zúčastnili aj akcie </a:t>
            </a:r>
            <a:r>
              <a:rPr lang="sk-SK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sk-SK" sz="2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Fialová reťaz“ 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silný symbol spolupatričnosti, ktorú vytvorili pacienti, zamestnanci aj žiaci.</a:t>
            </a:r>
          </a:p>
          <a:p>
            <a:pPr marL="0" indent="0">
              <a:buNone/>
            </a:pP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Fialová podpora a nálada sa následne rozšírila do celej nemocnice – fialové gestá zdobili inkubátory, tričká aj rúška. ošetrovateľskej starostlivosti v DFN ODN sa</a:t>
            </a:r>
          </a:p>
        </p:txBody>
      </p:sp>
    </p:spTree>
    <p:extLst>
      <p:ext uri="{BB962C8B-B14F-4D97-AF65-F5344CB8AC3E}">
        <p14:creationId xmlns:p14="http://schemas.microsoft.com/office/powerpoint/2010/main" val="1873971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E5FDBB-9B3B-D09D-0D28-72182BBA2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0" i="0" dirty="0">
                <a:solidFill>
                  <a:srgbClr val="333333"/>
                </a:solidFill>
                <a:effectLst/>
                <a:latin typeface="Poppins" panose="00000500000000000000" pitchFamily="2" charset="-18"/>
              </a:rPr>
              <a:t>💜 </a:t>
            </a:r>
            <a:r>
              <a:rPr lang="sk-SK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Osveta má zmysel</a:t>
            </a:r>
            <a:endParaRPr lang="sk-SK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D8C51A3-18E9-12E6-0BF8-700B1F9BE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976285"/>
            <a:ext cx="10554574" cy="4670322"/>
          </a:xfrm>
        </p:spPr>
        <p:txBody>
          <a:bodyPr/>
          <a:lstStyle/>
          <a:p>
            <a:pPr marL="0" indent="0">
              <a:buNone/>
            </a:pPr>
            <a:br>
              <a:rPr lang="sk-SK" dirty="0"/>
            </a:br>
            <a:r>
              <a:rPr lang="sk-SK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Tieto aktivity nám pripomenuli, že epilepsia sa týka mnohých rodín a zaslúži si pozornosť aj pochopenie. </a:t>
            </a:r>
          </a:p>
          <a:p>
            <a:pPr marL="0" indent="0">
              <a:buNone/>
            </a:pP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Aj medzi našimi žiakmi máme trpiacich na toto ochorenie.</a:t>
            </a:r>
          </a:p>
          <a:p>
            <a:pPr marL="0" indent="0">
              <a:buNone/>
            </a:pPr>
            <a:r>
              <a:rPr lang="sk-SK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Veríme, že aj vďaka takýmto podujatiam sa búrajú mýty, rastie informovanosť a posilňuje sa podpora – nielen v nemocnici, ale aj v školách, medzi mladými ľuďmi a v celej spoločnosti.​</a:t>
            </a:r>
          </a:p>
          <a:p>
            <a:pPr marL="0" indent="0">
              <a:buNone/>
            </a:pP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tešíme sa, že naši žiaci aj takýmto spôsobom aplikujú svoje vedomosti do dobrej praxe.</a:t>
            </a:r>
          </a:p>
        </p:txBody>
      </p:sp>
    </p:spTree>
    <p:extLst>
      <p:ext uri="{BB962C8B-B14F-4D97-AF65-F5344CB8AC3E}">
        <p14:creationId xmlns:p14="http://schemas.microsoft.com/office/powerpoint/2010/main" val="153990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BFDA6284-4E06-4F93-9624-A49FE810F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B6B70CF-100E-A197-1EA5-EA7349A8B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2" y="639097"/>
            <a:ext cx="4961534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Ďakujem za pozornosť</a:t>
            </a:r>
          </a:p>
        </p:txBody>
      </p:sp>
      <p:pic>
        <p:nvPicPr>
          <p:cNvPr id="4" name="Obrázok 3" descr="Obrázok, na ktorom je text, rukopis, potvrdenie, atrament&#10;&#10;Obsah vygenerovaný umelou inteligenciou môže byť nesprávny.">
            <a:extLst>
              <a:ext uri="{FF2B5EF4-FFF2-40B4-BE49-F238E27FC236}">
                <a16:creationId xmlns:a16="http://schemas.microsoft.com/office/drawing/2014/main" id="{8A41A553-2BB4-D3D7-3535-0A2DC21884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5559" b="2"/>
          <a:stretch/>
        </p:blipFill>
        <p:spPr>
          <a:xfrm rot="5400000">
            <a:off x="5717458" y="383458"/>
            <a:ext cx="6858000" cy="609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6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cia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TM03457503[[fn=Citácia]]</Template>
  <TotalTime>54</TotalTime>
  <Words>545</Words>
  <Application>Microsoft Office PowerPoint</Application>
  <PresentationFormat>Širokouhlá</PresentationFormat>
  <Paragraphs>39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6" baseType="lpstr">
      <vt:lpstr>Arial</vt:lpstr>
      <vt:lpstr>Century Gothic</vt:lpstr>
      <vt:lpstr>korolev-rounded</vt:lpstr>
      <vt:lpstr>Poppins</vt:lpstr>
      <vt:lpstr>Times New Roman</vt:lpstr>
      <vt:lpstr>Wingdings 2</vt:lpstr>
      <vt:lpstr>Citácia</vt:lpstr>
      <vt:lpstr>Deň epilepsie v praxi              Príklady dobrej praxe</vt:lpstr>
      <vt:lpstr>História Svetového dňa epilepsie (2008)</vt:lpstr>
      <vt:lpstr>Detská fakultná nemocnica                  Odd. detskej neurológie</vt:lpstr>
      <vt:lpstr>PÁR FAKTOV O OCHORENÍ</vt:lpstr>
      <vt:lpstr>FIALOVÝ DEŇ na podporu pacientov s epilepsiou 2024</vt:lpstr>
      <vt:lpstr>Fialové dni podpory a spolupatričnosti 2025</vt:lpstr>
      <vt:lpstr>💜 Fialový deň na neurológii – 26. marec 2025</vt:lpstr>
      <vt:lpstr>💜 Osveta má zmysel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Cimbalová Jana</dc:creator>
  <cp:lastModifiedBy>Cimbalová Jana</cp:lastModifiedBy>
  <cp:revision>2</cp:revision>
  <dcterms:created xsi:type="dcterms:W3CDTF">2025-04-13T12:03:16Z</dcterms:created>
  <dcterms:modified xsi:type="dcterms:W3CDTF">2025-04-13T12:57:43Z</dcterms:modified>
</cp:coreProperties>
</file>