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</p:sldMasterIdLst>
  <p:sldIdLst>
    <p:sldId id="256" r:id="rId5"/>
    <p:sldId id="257" r:id="rId6"/>
    <p:sldId id="258" r:id="rId7"/>
    <p:sldId id="262" r:id="rId8"/>
    <p:sldId id="264" r:id="rId9"/>
    <p:sldId id="265" r:id="rId10"/>
    <p:sldId id="266" r:id="rId11"/>
    <p:sldId id="259" r:id="rId12"/>
    <p:sldId id="261" r:id="rId13"/>
    <p:sldId id="260" r:id="rId14"/>
    <p:sldId id="26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7" d="100"/>
          <a:sy n="147" d="100"/>
        </p:scale>
        <p:origin x="6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CC64AC0-6844-4F72-B20E-0AFE20ED8197}" type="datetimeFigureOut">
              <a:rPr lang="cs-CZ" smtClean="0"/>
              <a:t>16.04.2025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3F25640-A3D6-4440-AC3A-551E277FDB21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8242528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64AC0-6844-4F72-B20E-0AFE20ED8197}" type="datetimeFigureOut">
              <a:rPr lang="cs-CZ" smtClean="0"/>
              <a:t>16.04.2025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25640-A3D6-4440-AC3A-551E277FDB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32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64AC0-6844-4F72-B20E-0AFE20ED8197}" type="datetimeFigureOut">
              <a:rPr lang="cs-CZ" smtClean="0"/>
              <a:t>16.04.2025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25640-A3D6-4440-AC3A-551E277FDB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3266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64AC0-6844-4F72-B20E-0AFE20ED8197}" type="datetimeFigureOut">
              <a:rPr lang="cs-CZ" smtClean="0"/>
              <a:t>16.04.2025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25640-A3D6-4440-AC3A-551E277FDB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1749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CC64AC0-6844-4F72-B20E-0AFE20ED8197}" type="datetimeFigureOut">
              <a:rPr lang="cs-CZ" smtClean="0"/>
              <a:t>16.04.2025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3F25640-A3D6-4440-AC3A-551E277FDB21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2881796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64AC0-6844-4F72-B20E-0AFE20ED8197}" type="datetimeFigureOut">
              <a:rPr lang="cs-CZ" smtClean="0"/>
              <a:t>16.04.2025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25640-A3D6-4440-AC3A-551E277FDB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230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64AC0-6844-4F72-B20E-0AFE20ED8197}" type="datetimeFigureOut">
              <a:rPr lang="cs-CZ" smtClean="0"/>
              <a:t>16.04.2025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25640-A3D6-4440-AC3A-551E277FDB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807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64AC0-6844-4F72-B20E-0AFE20ED8197}" type="datetimeFigureOut">
              <a:rPr lang="cs-CZ" smtClean="0"/>
              <a:t>16.04.2025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25640-A3D6-4440-AC3A-551E277FDB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8975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64AC0-6844-4F72-B20E-0AFE20ED8197}" type="datetimeFigureOut">
              <a:rPr lang="cs-CZ" smtClean="0"/>
              <a:t>16.04.2025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25640-A3D6-4440-AC3A-551E277FDB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2585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CC64AC0-6844-4F72-B20E-0AFE20ED8197}" type="datetimeFigureOut">
              <a:rPr lang="cs-CZ" smtClean="0"/>
              <a:t>16.04.2025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3F25640-A3D6-4440-AC3A-551E277FDB2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7773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CC64AC0-6844-4F72-B20E-0AFE20ED8197}" type="datetimeFigureOut">
              <a:rPr lang="cs-CZ" smtClean="0"/>
              <a:t>16.04.2025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3F25640-A3D6-4440-AC3A-551E277FDB2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61998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9CC64AC0-6844-4F72-B20E-0AFE20ED8197}" type="datetimeFigureOut">
              <a:rPr lang="cs-CZ" smtClean="0"/>
              <a:t>16.04.2025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83F25640-A3D6-4440-AC3A-551E277FDB2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90892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8993" y="1603816"/>
            <a:ext cx="8739553" cy="2098226"/>
          </a:xfrm>
        </p:spPr>
        <p:txBody>
          <a:bodyPr>
            <a:normAutofit/>
          </a:bodyPr>
          <a:lstStyle/>
          <a:p>
            <a:r>
              <a:rPr lang="cs-CZ" sz="4000" b="1" dirty="0"/>
              <a:t>AKTUÁLNÍ INFORMACE Z ČESKÉHO ŠKOLSTVÍ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8994" y="3956279"/>
            <a:ext cx="8739552" cy="1628733"/>
          </a:xfrm>
        </p:spPr>
        <p:txBody>
          <a:bodyPr>
            <a:normAutofit lnSpcReduction="10000"/>
          </a:bodyPr>
          <a:lstStyle/>
          <a:p>
            <a:r>
              <a:rPr lang="cs-CZ" sz="2800" dirty="0"/>
              <a:t>Shromáždění delegátů Asociace zdravotnických škol SR</a:t>
            </a:r>
          </a:p>
          <a:p>
            <a:endParaRPr lang="cs-CZ" dirty="0"/>
          </a:p>
          <a:p>
            <a:endParaRPr lang="cs-CZ" dirty="0"/>
          </a:p>
          <a:p>
            <a:pPr algn="l"/>
            <a:r>
              <a:rPr lang="cs-CZ" dirty="0"/>
              <a:t>Banská Bystrica, 14. 4. 2025					Karel Štix</a:t>
            </a:r>
          </a:p>
        </p:txBody>
      </p:sp>
    </p:spTree>
    <p:extLst>
      <p:ext uri="{BB962C8B-B14F-4D97-AF65-F5344CB8AC3E}">
        <p14:creationId xmlns:p14="http://schemas.microsoft.com/office/powerpoint/2010/main" val="3960991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420625"/>
            <a:ext cx="9601200" cy="941832"/>
          </a:xfrm>
        </p:spPr>
        <p:txBody>
          <a:bodyPr/>
          <a:lstStyle/>
          <a:p>
            <a:pPr algn="ctr"/>
            <a:r>
              <a:rPr lang="cs-CZ" b="1" dirty="0"/>
              <a:t>Inovace oborové soustavy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362457"/>
            <a:ext cx="9601200" cy="5151359"/>
          </a:xfrm>
        </p:spPr>
        <p:txBody>
          <a:bodyPr/>
          <a:lstStyle/>
          <a:p>
            <a:r>
              <a:rPr lang="cs-CZ" dirty="0"/>
              <a:t>Příprava revizí rámcových vzdělávacích programů (RVP). </a:t>
            </a:r>
          </a:p>
          <a:p>
            <a:r>
              <a:rPr lang="cs-CZ" dirty="0"/>
              <a:t>Cíl: aktualizace a modernizace vzdělávacího obsahu všeobecně vzdělávací a odborné složky vzdělávání.</a:t>
            </a:r>
          </a:p>
          <a:p>
            <a:r>
              <a:rPr lang="cs-CZ" dirty="0"/>
              <a:t>Druhý krok: zpracování modelových ŠVP – metodická pomoc školám.</a:t>
            </a:r>
          </a:p>
          <a:p>
            <a:r>
              <a:rPr lang="cs-CZ" dirty="0"/>
              <a:t>1. vlna revizí RVP (jaro, léto 2025) – obory vzdělání:</a:t>
            </a:r>
          </a:p>
          <a:p>
            <a:pPr lvl="1"/>
            <a:r>
              <a:rPr lang="cs-CZ" dirty="0"/>
              <a:t>Masér ve zdravotnictví</a:t>
            </a:r>
          </a:p>
          <a:p>
            <a:pPr lvl="1"/>
            <a:r>
              <a:rPr lang="cs-CZ" dirty="0"/>
              <a:t>Asistent zubního technika</a:t>
            </a:r>
          </a:p>
          <a:p>
            <a:pPr lvl="1"/>
            <a:r>
              <a:rPr lang="cs-CZ" dirty="0"/>
              <a:t>Nutriční asistent</a:t>
            </a:r>
          </a:p>
          <a:p>
            <a:pPr lvl="1"/>
            <a:r>
              <a:rPr lang="cs-CZ" dirty="0"/>
              <a:t>Laboratorní asistent</a:t>
            </a:r>
          </a:p>
          <a:p>
            <a:pPr lvl="1"/>
            <a:r>
              <a:rPr lang="cs-CZ" dirty="0" err="1"/>
              <a:t>Ortoticko</a:t>
            </a:r>
            <a:r>
              <a:rPr lang="cs-CZ" dirty="0"/>
              <a:t>-protetický technik</a:t>
            </a:r>
          </a:p>
          <a:p>
            <a:r>
              <a:rPr lang="cs-CZ" dirty="0"/>
              <a:t>Návrh AZŠČR – zařadit obor </a:t>
            </a:r>
            <a:r>
              <a:rPr lang="cs-CZ" i="1" dirty="0"/>
              <a:t>Ošetřovatel</a:t>
            </a:r>
          </a:p>
          <a:p>
            <a:r>
              <a:rPr lang="cs-CZ" dirty="0"/>
              <a:t>Spolupráce Národního pedagogického institutu (NPI) s asociací</a:t>
            </a:r>
          </a:p>
        </p:txBody>
      </p:sp>
    </p:spTree>
    <p:extLst>
      <p:ext uri="{BB962C8B-B14F-4D97-AF65-F5344CB8AC3E}">
        <p14:creationId xmlns:p14="http://schemas.microsoft.com/office/powerpoint/2010/main" val="1823188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F83737-54CD-1ADC-44CA-C20872032F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114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To, že medúzy přežily 350 miliónů let bez mozku, dává některým lidem naději…</a:t>
            </a:r>
            <a:endParaRPr lang="cs-CZ" sz="4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cs-CZ" sz="4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cs-CZ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DĚKUJI VÁM ZA POZORNOST!</a:t>
            </a:r>
          </a:p>
        </p:txBody>
      </p:sp>
    </p:spTree>
    <p:extLst>
      <p:ext uri="{BB962C8B-B14F-4D97-AF65-F5344CB8AC3E}">
        <p14:creationId xmlns:p14="http://schemas.microsoft.com/office/powerpoint/2010/main" val="1547752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54741"/>
          </a:xfrm>
        </p:spPr>
        <p:txBody>
          <a:bodyPr/>
          <a:lstStyle/>
          <a:p>
            <a:pPr algn="ctr"/>
            <a:r>
              <a:rPr lang="cs-CZ" dirty="0"/>
              <a:t>Přijímací zkoušky 2025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640541"/>
            <a:ext cx="9601200" cy="4852726"/>
          </a:xfrm>
        </p:spPr>
        <p:txBody>
          <a:bodyPr>
            <a:normAutofit/>
          </a:bodyPr>
          <a:lstStyle/>
          <a:p>
            <a:r>
              <a:rPr lang="cs-CZ" b="1" dirty="0"/>
              <a:t>154 080 </a:t>
            </a:r>
            <a:r>
              <a:rPr lang="cs-CZ" dirty="0"/>
              <a:t>uchazečů podalo celkem </a:t>
            </a:r>
            <a:r>
              <a:rPr lang="cs-CZ" b="1" dirty="0"/>
              <a:t>419 679 </a:t>
            </a:r>
            <a:r>
              <a:rPr lang="cs-CZ" dirty="0"/>
              <a:t>přihlášek (ke 20. 2. 2025).</a:t>
            </a:r>
          </a:p>
          <a:p>
            <a:r>
              <a:rPr lang="cs-CZ" dirty="0"/>
              <a:t>Pro první kolo přijímacího řízení bylo možné podat až </a:t>
            </a:r>
            <a:r>
              <a:rPr lang="cs-CZ" b="1" dirty="0"/>
              <a:t>3 přihlášky</a:t>
            </a:r>
            <a:r>
              <a:rPr lang="cs-CZ" dirty="0"/>
              <a:t> na obory vzdělání bez talentové zkoušky a až </a:t>
            </a:r>
            <a:r>
              <a:rPr lang="cs-CZ" b="1" dirty="0"/>
              <a:t>2 přihlášky</a:t>
            </a:r>
            <a:r>
              <a:rPr lang="cs-CZ" dirty="0"/>
              <a:t> na obory vzdělání s talentovou zkouškou.</a:t>
            </a:r>
          </a:p>
          <a:p>
            <a:r>
              <a:rPr lang="cs-CZ" b="1" dirty="0"/>
              <a:t>11. a 14. 4. 2025 (čtyřleté obory); 15. a 16. 4. 2025 (víceletá gymnázia) </a:t>
            </a:r>
            <a:r>
              <a:rPr lang="cs-CZ" dirty="0"/>
              <a:t>- školní přijímací i talentové zkoušky na všechny střední školy.</a:t>
            </a:r>
          </a:p>
          <a:p>
            <a:r>
              <a:rPr lang="cs-CZ" dirty="0"/>
              <a:t>Výběr školy podle priority (1. pořadí – nejvážnější zájem). Rozhodování rodičů a žáků – vliv médií. </a:t>
            </a:r>
          </a:p>
          <a:p>
            <a:r>
              <a:rPr lang="cs-CZ" dirty="0"/>
              <a:t>2. kolo přijímacích zkoušek slouží výhradně pro uchazeče, kteří nebyli přijati v 1. kole, nebo se vzdali přijetí.</a:t>
            </a:r>
          </a:p>
          <a:p>
            <a:r>
              <a:rPr lang="cs-CZ" dirty="0"/>
              <a:t>Střední školy musí zohlednit tzv. jednotnou přijímací zkoušku (M + ČJ) min. 60 % v 1. i 2. kole!</a:t>
            </a:r>
          </a:p>
          <a:p>
            <a:r>
              <a:rPr lang="cs-CZ" dirty="0"/>
              <a:t>Třetí a další kola již nejsou centrálně řízena a jejich termíny a způsob konání jsou zcela na rozhodnutí škol.</a:t>
            </a:r>
          </a:p>
        </p:txBody>
      </p:sp>
    </p:spTree>
    <p:extLst>
      <p:ext uri="{BB962C8B-B14F-4D97-AF65-F5344CB8AC3E}">
        <p14:creationId xmlns:p14="http://schemas.microsoft.com/office/powerpoint/2010/main" val="3203953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07141"/>
          </a:xfrm>
        </p:spPr>
        <p:txBody>
          <a:bodyPr/>
          <a:lstStyle/>
          <a:p>
            <a:pPr algn="ctr"/>
            <a:r>
              <a:rPr lang="cs-CZ" dirty="0"/>
              <a:t>Přijímací zkoušky 2025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2097741"/>
            <a:ext cx="9601200" cy="3769659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Nejvýraznější trend: </a:t>
            </a:r>
            <a:r>
              <a:rPr lang="cs-CZ" b="1" dirty="0"/>
              <a:t>stoupající zájem o maturitní obory a lycea.</a:t>
            </a:r>
          </a:p>
          <a:p>
            <a:r>
              <a:rPr lang="cs-CZ" dirty="0"/>
              <a:t>Nárůst přihlášek do nově vzniklého oboru </a:t>
            </a:r>
            <a:r>
              <a:rPr lang="cs-CZ" b="1" dirty="0"/>
              <a:t>Lyceum - 1 800 uchazečů </a:t>
            </a:r>
            <a:r>
              <a:rPr lang="cs-CZ" dirty="0"/>
              <a:t>(pokusné ověřování).</a:t>
            </a:r>
          </a:p>
          <a:p>
            <a:r>
              <a:rPr lang="cs-CZ" dirty="0"/>
              <a:t>Lycea:	2024 – 14,7 % uchazečů podalo přihlášku</a:t>
            </a:r>
          </a:p>
          <a:p>
            <a:pPr marL="1444752" lvl="3" indent="0">
              <a:buNone/>
            </a:pPr>
            <a:r>
              <a:rPr lang="cs-CZ" dirty="0"/>
              <a:t>	</a:t>
            </a:r>
            <a:r>
              <a:rPr lang="cs-CZ" sz="2000" i="0" dirty="0"/>
              <a:t>2025 – 17 %</a:t>
            </a:r>
          </a:p>
          <a:p>
            <a:r>
              <a:rPr lang="cs-CZ" dirty="0"/>
              <a:t>Roste zájem o nástavbové studium.</a:t>
            </a:r>
          </a:p>
          <a:p>
            <a:r>
              <a:rPr lang="cs-CZ" dirty="0"/>
              <a:t>Mírný pokles - učňovské obory zakončené výučním listem.</a:t>
            </a:r>
          </a:p>
          <a:p>
            <a:r>
              <a:rPr lang="cs-CZ" dirty="0"/>
              <a:t>Školní rok 2024/25  - více než 93 % uchazečů přijato již v prvním kole přijímacího řízení.</a:t>
            </a:r>
          </a:p>
          <a:p>
            <a:r>
              <a:rPr lang="cs-CZ" dirty="0"/>
              <a:t>Uchazeč nemůže být přijat na školu v žádném kole, pokud je přijat na jiné škole a nevzdá se přijetí („pevné“ místo v pořadí přijatých žáků).</a:t>
            </a:r>
            <a:endParaRPr lang="cs-CZ" sz="2200" i="0" dirty="0"/>
          </a:p>
        </p:txBody>
      </p:sp>
    </p:spTree>
    <p:extLst>
      <p:ext uri="{BB962C8B-B14F-4D97-AF65-F5344CB8AC3E}">
        <p14:creationId xmlns:p14="http://schemas.microsoft.com/office/powerpoint/2010/main" val="2710640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C720A5-DD69-9859-3875-609175841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705" y="328773"/>
            <a:ext cx="10520737" cy="852755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/>
              <a:t>Zájem o ošetřovatelské obory v roce 2025 / 2026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5B85EE32-4312-B6FC-55F5-C60CFD2F94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6730407"/>
              </p:ext>
            </p:extLst>
          </p:nvPr>
        </p:nvGraphicFramePr>
        <p:xfrm>
          <a:off x="1037690" y="1551398"/>
          <a:ext cx="10746768" cy="50548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17398">
                  <a:extLst>
                    <a:ext uri="{9D8B030D-6E8A-4147-A177-3AD203B41FA5}">
                      <a16:colId xmlns:a16="http://schemas.microsoft.com/office/drawing/2014/main" val="4267035690"/>
                    </a:ext>
                  </a:extLst>
                </a:gridCol>
                <a:gridCol w="2064211">
                  <a:extLst>
                    <a:ext uri="{9D8B030D-6E8A-4147-A177-3AD203B41FA5}">
                      <a16:colId xmlns:a16="http://schemas.microsoft.com/office/drawing/2014/main" val="473502439"/>
                    </a:ext>
                  </a:extLst>
                </a:gridCol>
                <a:gridCol w="1746920">
                  <a:extLst>
                    <a:ext uri="{9D8B030D-6E8A-4147-A177-3AD203B41FA5}">
                      <a16:colId xmlns:a16="http://schemas.microsoft.com/office/drawing/2014/main" val="3513884310"/>
                    </a:ext>
                  </a:extLst>
                </a:gridCol>
                <a:gridCol w="1230185">
                  <a:extLst>
                    <a:ext uri="{9D8B030D-6E8A-4147-A177-3AD203B41FA5}">
                      <a16:colId xmlns:a16="http://schemas.microsoft.com/office/drawing/2014/main" val="3076581154"/>
                    </a:ext>
                  </a:extLst>
                </a:gridCol>
                <a:gridCol w="2088054">
                  <a:extLst>
                    <a:ext uri="{9D8B030D-6E8A-4147-A177-3AD203B41FA5}">
                      <a16:colId xmlns:a16="http://schemas.microsoft.com/office/drawing/2014/main" val="3417947771"/>
                    </a:ext>
                  </a:extLst>
                </a:gridCol>
              </a:tblGrid>
              <a:tr h="7136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</a:rPr>
                        <a:t>škola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obor vzdělání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</a:rPr>
                        <a:t>počet přihlášek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počet přijímaných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</a:rPr>
                        <a:t>Nárůst/ pokles počtu oproti roku 2024/25 v %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3117505"/>
                  </a:ext>
                </a:extLst>
              </a:tr>
              <a:tr h="2284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</a:rPr>
                        <a:t>SZŠ Brno, Jaselská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Praktická sestra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413</a:t>
                      </a:r>
                      <a:endParaRPr lang="cs-CZ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120</a:t>
                      </a:r>
                      <a:endParaRPr lang="cs-CZ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</a:rPr>
                        <a:t>+25</a:t>
                      </a:r>
                      <a:endParaRPr lang="cs-CZ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71801751"/>
                  </a:ext>
                </a:extLst>
              </a:tr>
              <a:tr h="2284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</a:rPr>
                        <a:t>SZŠ a VOŠZ České Budějovice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Praktická sestra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70485" algn="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69265" algn="l"/>
                        </a:tabLst>
                      </a:pPr>
                      <a:r>
                        <a:rPr lang="cs-CZ" sz="1200" b="1">
                          <a:effectLst/>
                        </a:rPr>
                        <a:t>361</a:t>
                      </a:r>
                      <a:endParaRPr lang="cs-CZ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110</a:t>
                      </a:r>
                      <a:endParaRPr lang="cs-CZ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+ 7</a:t>
                      </a:r>
                      <a:endParaRPr lang="cs-CZ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091375"/>
                  </a:ext>
                </a:extLst>
              </a:tr>
              <a:tr h="2284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VOŠZ a SZŠ Hradec Králové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Praktická sestra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70485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</a:rPr>
                        <a:t>246</a:t>
                      </a:r>
                      <a:endParaRPr lang="cs-CZ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</a:rPr>
                        <a:t>60</a:t>
                      </a:r>
                      <a:endParaRPr lang="cs-CZ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+34</a:t>
                      </a:r>
                      <a:endParaRPr lang="cs-CZ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4876914"/>
                  </a:ext>
                </a:extLst>
              </a:tr>
              <a:tr h="2284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SZŠ a VOŠZ Kladno, Havířská 1141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Praktická sestra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70485" algn="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69265" algn="l"/>
                        </a:tabLst>
                      </a:pPr>
                      <a:r>
                        <a:rPr lang="cs-CZ" sz="1200" b="1">
                          <a:effectLst/>
                        </a:rPr>
                        <a:t>181</a:t>
                      </a:r>
                      <a:endParaRPr lang="cs-CZ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</a:rPr>
                        <a:t>90</a:t>
                      </a:r>
                      <a:endParaRPr lang="cs-CZ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+22</a:t>
                      </a:r>
                      <a:endParaRPr lang="cs-CZ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62106231"/>
                  </a:ext>
                </a:extLst>
              </a:tr>
              <a:tr h="2284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Ošetřovatel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70485" algn="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69265" algn="l"/>
                        </a:tabLst>
                      </a:pPr>
                      <a:r>
                        <a:rPr lang="cs-CZ" sz="1200" b="1">
                          <a:effectLst/>
                        </a:rPr>
                        <a:t>66</a:t>
                      </a:r>
                      <a:endParaRPr lang="cs-CZ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</a:rPr>
                        <a:t>25</a:t>
                      </a:r>
                      <a:endParaRPr lang="cs-CZ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+46</a:t>
                      </a:r>
                      <a:endParaRPr lang="cs-CZ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2011721"/>
                  </a:ext>
                </a:extLst>
              </a:tr>
              <a:tr h="2284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SZŠ a VOŠZ Karlovy Vary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Praktická sestra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70485" algn="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69265" algn="l"/>
                        </a:tabLst>
                      </a:pPr>
                      <a:r>
                        <a:rPr lang="cs-CZ" sz="1200" b="1">
                          <a:effectLst/>
                        </a:rPr>
                        <a:t>189</a:t>
                      </a:r>
                      <a:endParaRPr lang="cs-CZ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</a:rPr>
                        <a:t>50</a:t>
                      </a:r>
                      <a:endParaRPr lang="cs-CZ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+4</a:t>
                      </a:r>
                      <a:endParaRPr lang="cs-CZ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0953790"/>
                  </a:ext>
                </a:extLst>
              </a:tr>
              <a:tr h="2284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SZŠ a VOŠZ Liberec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Praktická sestra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70485" algn="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69265" algn="l"/>
                        </a:tabLst>
                      </a:pPr>
                      <a:r>
                        <a:rPr lang="cs-CZ" sz="1200" b="1">
                          <a:effectLst/>
                        </a:rPr>
                        <a:t>210</a:t>
                      </a:r>
                      <a:endParaRPr lang="cs-CZ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</a:rPr>
                        <a:t>75</a:t>
                      </a:r>
                      <a:endParaRPr lang="cs-CZ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-16</a:t>
                      </a:r>
                      <a:endParaRPr lang="cs-CZ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5336942"/>
                  </a:ext>
                </a:extLst>
              </a:tr>
              <a:tr h="2284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Ošetřovatel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70485" algn="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69265" algn="l"/>
                        </a:tabLst>
                      </a:pPr>
                      <a:r>
                        <a:rPr lang="cs-CZ" sz="1200" b="1">
                          <a:effectLst/>
                        </a:rPr>
                        <a:t>91</a:t>
                      </a:r>
                      <a:endParaRPr lang="cs-CZ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</a:rPr>
                        <a:t>25</a:t>
                      </a:r>
                      <a:endParaRPr lang="cs-CZ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+15</a:t>
                      </a:r>
                      <a:endParaRPr lang="cs-CZ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5957358"/>
                  </a:ext>
                </a:extLst>
              </a:tr>
              <a:tr h="2284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SZŠ a VOŠZ Mladá Boleslav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Praktická sestra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</a:rPr>
                        <a:t>144</a:t>
                      </a:r>
                      <a:endParaRPr lang="cs-CZ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</a:rPr>
                        <a:t>60</a:t>
                      </a:r>
                      <a:endParaRPr lang="cs-CZ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</a:rPr>
                        <a:t>-2</a:t>
                      </a:r>
                      <a:endParaRPr lang="cs-CZ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8888652"/>
                  </a:ext>
                </a:extLst>
              </a:tr>
              <a:tr h="2284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</a:rPr>
                        <a:t>Ošetřovatel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68</a:t>
                      </a:r>
                      <a:endParaRPr lang="cs-CZ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</a:rPr>
                        <a:t>30</a:t>
                      </a:r>
                      <a:endParaRPr lang="cs-CZ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+8</a:t>
                      </a:r>
                      <a:endParaRPr lang="cs-CZ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7495826"/>
                  </a:ext>
                </a:extLst>
              </a:tr>
              <a:tr h="2284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VOŠ, OA, SPGŠ a SZŠ, Most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Praktická sestra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70485" algn="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69265" algn="l"/>
                        </a:tabLst>
                      </a:pPr>
                      <a:r>
                        <a:rPr lang="cs-CZ" sz="1200" b="1">
                          <a:effectLst/>
                        </a:rPr>
                        <a:t>165</a:t>
                      </a:r>
                      <a:endParaRPr lang="cs-CZ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</a:rPr>
                        <a:t>60</a:t>
                      </a:r>
                      <a:endParaRPr lang="cs-CZ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</a:rPr>
                        <a:t>-4</a:t>
                      </a:r>
                      <a:endParaRPr lang="cs-CZ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748712"/>
                  </a:ext>
                </a:extLst>
              </a:tr>
              <a:tr h="2284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SZŠ a VOŠZ Olomouc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Praktická sestra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69265" algn="l"/>
                        </a:tabLst>
                      </a:pPr>
                      <a:r>
                        <a:rPr lang="cs-CZ" sz="1200" b="1">
                          <a:effectLst/>
                        </a:rPr>
                        <a:t>280</a:t>
                      </a:r>
                      <a:endParaRPr lang="cs-CZ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</a:rPr>
                        <a:t>90</a:t>
                      </a:r>
                      <a:endParaRPr lang="cs-CZ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07950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-2</a:t>
                      </a:r>
                      <a:endParaRPr lang="cs-CZ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00108391"/>
                  </a:ext>
                </a:extLst>
              </a:tr>
              <a:tr h="2284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SZŠ a VOŠZ Ostrava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Praktická sestra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70485" algn="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69265" algn="l"/>
                        </a:tabLst>
                      </a:pPr>
                      <a:r>
                        <a:rPr lang="cs-CZ" sz="1200" b="1">
                          <a:effectLst/>
                        </a:rPr>
                        <a:t>nezasláno</a:t>
                      </a:r>
                      <a:endParaRPr lang="cs-CZ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 </a:t>
                      </a:r>
                      <a:endParaRPr lang="cs-CZ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6863524"/>
                  </a:ext>
                </a:extLst>
              </a:tr>
              <a:tr h="2284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SZŠ a VOŠZ Plzeň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Praktická sestra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</a:rPr>
                        <a:t>300</a:t>
                      </a:r>
                      <a:endParaRPr lang="cs-CZ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</a:rPr>
                        <a:t>126</a:t>
                      </a:r>
                      <a:endParaRPr lang="cs-CZ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-8</a:t>
                      </a:r>
                      <a:endParaRPr lang="cs-CZ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2945275"/>
                  </a:ext>
                </a:extLst>
              </a:tr>
              <a:tr h="2284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VOŠZ a SZŠ Praha, 5. května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Praktická sestra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70485" algn="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69265" algn="l"/>
                        </a:tabLst>
                      </a:pPr>
                      <a:r>
                        <a:rPr lang="cs-CZ" sz="1200" b="1">
                          <a:effectLst/>
                        </a:rPr>
                        <a:t>nezasláno</a:t>
                      </a:r>
                      <a:endParaRPr lang="cs-CZ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 </a:t>
                      </a:r>
                      <a:endParaRPr lang="cs-CZ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5230150"/>
                  </a:ext>
                </a:extLst>
              </a:tr>
              <a:tr h="2284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SZŠ a VOŠZ Příbram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Praktická sestra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</a:rPr>
                        <a:t>137</a:t>
                      </a:r>
                      <a:endParaRPr lang="cs-CZ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</a:rPr>
                        <a:t>44</a:t>
                      </a:r>
                      <a:endParaRPr lang="cs-CZ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+8</a:t>
                      </a:r>
                      <a:endParaRPr lang="cs-CZ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6151381"/>
                  </a:ext>
                </a:extLst>
              </a:tr>
              <a:tr h="2284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VOŠZ a SZŠ Ústí nad Labem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Praktická sestra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</a:rPr>
                        <a:t>233</a:t>
                      </a:r>
                      <a:endParaRPr lang="cs-CZ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</a:rPr>
                        <a:t>80</a:t>
                      </a:r>
                      <a:endParaRPr lang="cs-CZ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+9</a:t>
                      </a:r>
                      <a:endParaRPr lang="cs-CZ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3573145"/>
                  </a:ext>
                </a:extLst>
              </a:tr>
              <a:tr h="2284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SZŠ as VOŠZ Zlín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Praktická sestra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70485" algn="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69265" algn="l"/>
                        </a:tabLst>
                      </a:pPr>
                      <a:r>
                        <a:rPr lang="cs-CZ" sz="1200" b="1">
                          <a:effectLst/>
                        </a:rPr>
                        <a:t>250</a:t>
                      </a:r>
                      <a:endParaRPr lang="cs-CZ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</a:rPr>
                        <a:t>81</a:t>
                      </a:r>
                      <a:endParaRPr lang="cs-CZ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+21</a:t>
                      </a:r>
                      <a:endParaRPr lang="cs-CZ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87790403"/>
                  </a:ext>
                </a:extLst>
              </a:tr>
              <a:tr h="2284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Ošetřovatel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70485" algn="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69265" algn="l"/>
                        </a:tabLst>
                      </a:pPr>
                      <a:r>
                        <a:rPr lang="cs-CZ" sz="1200" b="1" dirty="0">
                          <a:effectLst/>
                        </a:rPr>
                        <a:t>77</a:t>
                      </a:r>
                      <a:endParaRPr lang="cs-CZ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</a:rPr>
                        <a:t>16</a:t>
                      </a:r>
                      <a:endParaRPr lang="cs-CZ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+45</a:t>
                      </a:r>
                      <a:endParaRPr lang="cs-CZ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80925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8064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9EAC19-09AD-1BEF-4923-12DC7CE08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8930" y="333910"/>
            <a:ext cx="9513870" cy="1001730"/>
          </a:xfrm>
        </p:spPr>
        <p:txBody>
          <a:bodyPr>
            <a:normAutofit/>
          </a:bodyPr>
          <a:lstStyle/>
          <a:p>
            <a:pPr algn="ctr"/>
            <a:r>
              <a:rPr lang="cs-CZ" b="1" dirty="0"/>
              <a:t>Je ošetřovatelská péče udržitelná?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4398D3-6340-28FF-C868-1563C4370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35640"/>
            <a:ext cx="9601200" cy="5188450"/>
          </a:xfrm>
        </p:spPr>
        <p:txBody>
          <a:bodyPr/>
          <a:lstStyle/>
          <a:p>
            <a:r>
              <a:rPr lang="cs-CZ" dirty="0"/>
              <a:t>Čelíme vážnému nedostatku nelékařských zdravotnických pracovníků, zejména všeobecných sester!</a:t>
            </a:r>
          </a:p>
          <a:p>
            <a:r>
              <a:rPr lang="cs-CZ" dirty="0"/>
              <a:t>cca 17 % všeobecných sester je ve věku nad 60 let!</a:t>
            </a:r>
          </a:p>
          <a:p>
            <a:r>
              <a:rPr lang="cs-CZ" dirty="0"/>
              <a:t> v roce 2035 bude v důchodovém věku 30 % současných sester! </a:t>
            </a:r>
          </a:p>
          <a:p>
            <a:r>
              <a:rPr lang="cs-CZ" dirty="0"/>
              <a:t>2024 - v českých nemocnicích chybí více než 2 500 nelékařských zdravotnických pracovníků! Alarmující stav – většina států EU.</a:t>
            </a:r>
          </a:p>
          <a:p>
            <a:r>
              <a:rPr lang="cs-CZ" dirty="0"/>
              <a:t>Důsledky: přetížení stávajících pracovníků (vyhoření); prodlužování čekacích dob na ošetření; klesající kvalita péče o pacienty. Uzavírání oddělení v nemocnicích.</a:t>
            </a:r>
          </a:p>
          <a:p>
            <a:r>
              <a:rPr lang="cs-CZ" b="1" dirty="0"/>
              <a:t>Opatření MZČR (vlády):</a:t>
            </a:r>
          </a:p>
          <a:p>
            <a:r>
              <a:rPr lang="cs-CZ" dirty="0"/>
              <a:t>navýšit kapacity vzdělávání na vysokých školách minimálně o 20 % (plán až 30 %).</a:t>
            </a:r>
          </a:p>
          <a:p>
            <a:r>
              <a:rPr lang="cs-CZ" dirty="0"/>
              <a:t>Podle dostupných údajů došlo od roku 2010 v nemocnicích k úbytku přibližně           o 2 tisíce všeobecných sester.</a:t>
            </a:r>
          </a:p>
          <a:p>
            <a:r>
              <a:rPr lang="cs-CZ" dirty="0"/>
              <a:t>v akutní lůžkové péči je evidováno asi 45 000 sester (1/6 - starší 60 let).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3774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FE53DE-817A-D71A-C8F6-D01DF03DC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72611"/>
            <a:ext cx="9601200" cy="1089061"/>
          </a:xfrm>
        </p:spPr>
        <p:txBody>
          <a:bodyPr/>
          <a:lstStyle/>
          <a:p>
            <a:pPr algn="ctr"/>
            <a:r>
              <a:rPr lang="cs-CZ" b="1" dirty="0"/>
              <a:t>Je ošetřovatelská péče udržitelná?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ED5EA2-9E10-4384-9488-9339F04DD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48656"/>
            <a:ext cx="9601200" cy="5188450"/>
          </a:xfrm>
        </p:spPr>
        <p:txBody>
          <a:bodyPr/>
          <a:lstStyle/>
          <a:p>
            <a:r>
              <a:rPr lang="cs-CZ" b="1" dirty="0"/>
              <a:t>Věková struktura</a:t>
            </a:r>
            <a:r>
              <a:rPr lang="cs-CZ" dirty="0"/>
              <a:t>: Průměrný věk sester je 46 let, přičemž přibližně každá sedmá sestra je starší 60 let! </a:t>
            </a:r>
          </a:p>
          <a:p>
            <a:r>
              <a:rPr lang="cs-CZ" dirty="0"/>
              <a:t>Podle analýzy Ústavu zdravotnických informací a statistiky (ÚZIS) chybí v zemi přibližně 3 500 až 4 000 úvazků všeobecných sester!</a:t>
            </a:r>
          </a:p>
          <a:p>
            <a:r>
              <a:rPr lang="cs-CZ" dirty="0"/>
              <a:t>Největší deficit - akutní lůžkové péče (chybí </a:t>
            </a:r>
            <a:r>
              <a:rPr lang="nb-NO" dirty="0"/>
              <a:t>1 300 až 1 500 sester</a:t>
            </a:r>
            <a:r>
              <a:rPr lang="cs-CZ" dirty="0"/>
              <a:t>).</a:t>
            </a:r>
          </a:p>
          <a:p>
            <a:r>
              <a:rPr lang="cs-CZ" dirty="0"/>
              <a:t>Odbory varují – do pěti let může chybět až 10 tisíc sester!</a:t>
            </a:r>
          </a:p>
          <a:p>
            <a:r>
              <a:rPr lang="cs-CZ" b="1" dirty="0"/>
              <a:t>Důvody absence sester:</a:t>
            </a:r>
          </a:p>
          <a:p>
            <a:r>
              <a:rPr lang="cs-CZ" b="1" dirty="0"/>
              <a:t>Náročné pracovní podmínky</a:t>
            </a:r>
            <a:r>
              <a:rPr lang="cs-CZ" dirty="0"/>
              <a:t> – vysoká zátěž a stres. Rychlé „vyhoření“.</a:t>
            </a:r>
            <a:endParaRPr lang="cs-CZ" b="1" dirty="0"/>
          </a:p>
          <a:p>
            <a:r>
              <a:rPr lang="cs-CZ" b="1" dirty="0"/>
              <a:t>Vysoká míra byrokracie</a:t>
            </a:r>
            <a:r>
              <a:rPr lang="cs-CZ" dirty="0"/>
              <a:t> – omezuje čas na přímou péči o pacienty</a:t>
            </a:r>
            <a:r>
              <a:rPr lang="cs-CZ" b="1" dirty="0"/>
              <a:t>.</a:t>
            </a:r>
          </a:p>
          <a:p>
            <a:r>
              <a:rPr lang="cs-CZ" b="1" dirty="0"/>
              <a:t>Nízké mzdy</a:t>
            </a:r>
            <a:r>
              <a:rPr lang="cs-CZ" dirty="0"/>
              <a:t> – neodpovídající náročnosti práce</a:t>
            </a:r>
            <a:r>
              <a:rPr lang="cs-CZ" b="1" dirty="0"/>
              <a:t> </a:t>
            </a:r>
            <a:r>
              <a:rPr lang="cs-CZ" dirty="0"/>
              <a:t>(rozdíly v regionech).</a:t>
            </a:r>
          </a:p>
          <a:p>
            <a:r>
              <a:rPr lang="cs-CZ" b="1" dirty="0"/>
              <a:t>Nedostatečná motivace a uznání</a:t>
            </a:r>
            <a:r>
              <a:rPr lang="cs-CZ" dirty="0"/>
              <a:t> – ze strany zaměstnavatelů.</a:t>
            </a:r>
            <a:endParaRPr lang="cs-CZ" b="1" dirty="0"/>
          </a:p>
          <a:p>
            <a:r>
              <a:rPr lang="cs-CZ" b="1" dirty="0"/>
              <a:t>Akcent na soukromý a rodinný život (</a:t>
            </a:r>
            <a:r>
              <a:rPr lang="cs-CZ" b="1" dirty="0" err="1"/>
              <a:t>wellbeing</a:t>
            </a:r>
            <a:r>
              <a:rPr lang="cs-CZ" b="1" dirty="0"/>
              <a:t>) –</a:t>
            </a:r>
            <a:r>
              <a:rPr lang="cs-CZ" dirty="0"/>
              <a:t> volný čas tzv. pro sebe.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5849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243BB8-ABCB-5473-74ED-FE4F6501F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82886"/>
            <a:ext cx="9601200" cy="750013"/>
          </a:xfrm>
        </p:spPr>
        <p:txBody>
          <a:bodyPr/>
          <a:lstStyle/>
          <a:p>
            <a:pPr algn="ctr"/>
            <a:r>
              <a:rPr lang="cs-CZ" b="1" dirty="0"/>
              <a:t>Kam sestry mizí?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0C5034-4873-D7BE-BD92-D1B9AC23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51398"/>
            <a:ext cx="9601200" cy="496241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Administrativa, farmaceutický průmysl, zdravotní pojišťovny, pohostinské služby a turismus, školství nebo neziskové organizace.</a:t>
            </a:r>
          </a:p>
          <a:p>
            <a:r>
              <a:rPr lang="cs-CZ" b="1" dirty="0"/>
              <a:t>Důvody:</a:t>
            </a:r>
            <a:r>
              <a:rPr lang="cs-CZ" dirty="0"/>
              <a:t> lepší pracovní podmínky, vyšší platy a menší fyzická a duševní náročnost.</a:t>
            </a:r>
          </a:p>
          <a:p>
            <a:r>
              <a:rPr lang="cs-CZ" dirty="0"/>
              <a:t>Nejvyšší koncentrace sester: hlavní město Praha (1/5 sester).</a:t>
            </a:r>
          </a:p>
          <a:p>
            <a:r>
              <a:rPr lang="cs-CZ" b="1" dirty="0"/>
              <a:t>Odchody do soukromého sektoru</a:t>
            </a:r>
            <a:r>
              <a:rPr lang="cs-CZ" dirty="0"/>
              <a:t>: diagnostické laboratoře, estetická medicína, reprodukční medicína, stomatologické ordinace, administrativa, rehabilitační a relaxační centra, jednodenní chirurgie, gynekologické a urologické ambulance…</a:t>
            </a:r>
          </a:p>
          <a:p>
            <a:r>
              <a:rPr lang="cs-CZ" dirty="0"/>
              <a:t>Odchody do zahraničí: cca 700 sester ročně (Registr zdravotnických pracovníků).</a:t>
            </a:r>
          </a:p>
          <a:p>
            <a:r>
              <a:rPr lang="cs-CZ" b="1" dirty="0"/>
              <a:t>Řešení? … to navrhované je nekoncepční:</a:t>
            </a:r>
          </a:p>
          <a:p>
            <a:r>
              <a:rPr lang="cs-CZ" b="1" dirty="0"/>
              <a:t>Není řešením navyšovat počty tříd ve zdravotnických školách (absolventi do praxe evidentně nenastupují).</a:t>
            </a:r>
          </a:p>
          <a:p>
            <a:r>
              <a:rPr lang="cs-CZ" b="1" dirty="0"/>
              <a:t>Přesto VÚSC (kraje) stále povolují otevírání zdravotnických oborů ve školách jiného zaměření a vznikají další soukromé školy, pro které jsou zdravotnické obory lukrativní.</a:t>
            </a:r>
          </a:p>
        </p:txBody>
      </p:sp>
    </p:spTree>
    <p:extLst>
      <p:ext uri="{BB962C8B-B14F-4D97-AF65-F5344CB8AC3E}">
        <p14:creationId xmlns:p14="http://schemas.microsoft.com/office/powerpoint/2010/main" val="1654164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259541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cap="all" dirty="0"/>
              <a:t>Nový systém financování nepedagogické práce</a:t>
            </a:r>
            <a:br>
              <a:rPr lang="cs-CZ" cap="all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285129"/>
          </a:xfrm>
        </p:spPr>
        <p:txBody>
          <a:bodyPr/>
          <a:lstStyle/>
          <a:p>
            <a:r>
              <a:rPr lang="cs-CZ" dirty="0"/>
              <a:t>Cíle MŠMT:</a:t>
            </a:r>
          </a:p>
          <a:p>
            <a:r>
              <a:rPr lang="cs-CZ" b="1" dirty="0"/>
              <a:t>férovější rozdělení peněz - ?</a:t>
            </a:r>
          </a:p>
          <a:p>
            <a:r>
              <a:rPr lang="cs-CZ" b="1" dirty="0"/>
              <a:t>zvýšení stability financování pedagogické i nepedagogické práce - ?</a:t>
            </a:r>
          </a:p>
          <a:p>
            <a:r>
              <a:rPr lang="pl-PL" b="1" dirty="0"/>
              <a:t>posílení autonomie obcí a krajů - ?</a:t>
            </a:r>
          </a:p>
          <a:p>
            <a:r>
              <a:rPr lang="pl-PL" b="1" dirty="0"/>
              <a:t>Stát – </a:t>
            </a:r>
            <a:r>
              <a:rPr lang="pl-PL" dirty="0"/>
              <a:t>bude </a:t>
            </a:r>
            <a:r>
              <a:rPr lang="cs-CZ" dirty="0"/>
              <a:t>financovat pouze pedagogické práce ve školách a školských zařízeních.</a:t>
            </a:r>
          </a:p>
          <a:p>
            <a:r>
              <a:rPr lang="cs-CZ" b="1" dirty="0"/>
              <a:t>Zřizovatelé</a:t>
            </a:r>
            <a:r>
              <a:rPr lang="cs-CZ" dirty="0"/>
              <a:t> (kraje, obce) – financování nepedagogické práce, neinvestičních a provozních výdajů (2026).</a:t>
            </a:r>
          </a:p>
          <a:p>
            <a:r>
              <a:rPr lang="cs-CZ" dirty="0"/>
              <a:t>Původní plán MŠMT – zavést systém od 1. 9. 2025 (odmítnuto).</a:t>
            </a:r>
          </a:p>
          <a:p>
            <a:r>
              <a:rPr lang="cs-CZ" dirty="0"/>
              <a:t>Současný plán – 1. 1. 2026 (zatím; podzim 25 – volby do PS).</a:t>
            </a:r>
          </a:p>
          <a:p>
            <a:r>
              <a:rPr lang="cs-CZ" dirty="0"/>
              <a:t>Důsledek – „klín“ mezi pedagogy a </a:t>
            </a:r>
            <a:r>
              <a:rPr lang="cs-CZ" dirty="0" err="1"/>
              <a:t>nepedagogy</a:t>
            </a:r>
            <a:r>
              <a:rPr lang="cs-CZ" dirty="0"/>
              <a:t> (petiční akce ve školách).</a:t>
            </a:r>
          </a:p>
        </p:txBody>
      </p:sp>
    </p:spTree>
    <p:extLst>
      <p:ext uri="{BB962C8B-B14F-4D97-AF65-F5344CB8AC3E}">
        <p14:creationId xmlns:p14="http://schemas.microsoft.com/office/powerpoint/2010/main" val="2761391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439272"/>
            <a:ext cx="9601200" cy="1174375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cap="all" dirty="0"/>
              <a:t>Nový systém financování nepedagogické práce</a:t>
            </a:r>
            <a:br>
              <a:rPr lang="cs-CZ" cap="all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748119"/>
            <a:ext cx="9601200" cy="4823010"/>
          </a:xfrm>
        </p:spPr>
        <p:txBody>
          <a:bodyPr/>
          <a:lstStyle/>
          <a:p>
            <a:r>
              <a:rPr lang="cs-CZ" dirty="0"/>
              <a:t>Ministr školství Mikuláš Bek:</a:t>
            </a:r>
          </a:p>
          <a:p>
            <a:r>
              <a:rPr lang="cs-CZ" dirty="0"/>
              <a:t>„</a:t>
            </a:r>
            <a:r>
              <a:rPr lang="cs-CZ" i="1" dirty="0"/>
              <a:t>Navrhované změny přinášejí spravedlivější rozdělování peněžních prostředků, posilují pravomoci zřizovatelů a zajišťují dlouhodobější stabilitu finančního systému školství</a:t>
            </a:r>
            <a:r>
              <a:rPr lang="cs-CZ" dirty="0"/>
              <a:t>“. </a:t>
            </a:r>
          </a:p>
          <a:p>
            <a:r>
              <a:rPr lang="cs-CZ" dirty="0"/>
              <a:t>Pro učitele nový systém přinese jistotu a stabilitu (nebude docházet k přesunům za účelem dofinancování nepedagogické práce).</a:t>
            </a:r>
          </a:p>
          <a:p>
            <a:r>
              <a:rPr lang="cs-CZ" dirty="0"/>
              <a:t>Ale co přinese jistotu nepedagogickým pracovníkům a ředitelům škol???</a:t>
            </a:r>
          </a:p>
          <a:p>
            <a:r>
              <a:rPr lang="cs-CZ" dirty="0"/>
              <a:t>2021 – 130 % (platy pedagogů X průměrná mzda)</a:t>
            </a:r>
          </a:p>
          <a:p>
            <a:r>
              <a:rPr lang="cs-CZ" dirty="0"/>
              <a:t>2025 – 113 %  (to je deklarovaná jistota?!)</a:t>
            </a:r>
          </a:p>
          <a:p>
            <a:r>
              <a:rPr lang="cs-CZ" dirty="0"/>
              <a:t>MŠMT -  slibuje si vyšší stabilitu a předvídatelnost financování, které umožní lépe podporovat školy, optimalizovat provozní náklady a investovat do kvality vzdělávání…</a:t>
            </a:r>
          </a:p>
          <a:p>
            <a:r>
              <a:rPr lang="cs-CZ" dirty="0"/>
              <a:t>Ředitelé škol – nejistota, skepse, demotivace…(konkurzy – 1,2 uchazeče/1 místo)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862844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09ce2f3-b068-40a5-a166-4b6dbfa1727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BA505F6F128974AB0059DB880D152D3" ma:contentTypeVersion="18" ma:contentTypeDescription="Vytvoří nový dokument" ma:contentTypeScope="" ma:versionID="3e07276fdc43a50c66a3456f170d5e32">
  <xsd:schema xmlns:xsd="http://www.w3.org/2001/XMLSchema" xmlns:xs="http://www.w3.org/2001/XMLSchema" xmlns:p="http://schemas.microsoft.com/office/2006/metadata/properties" xmlns:ns3="c09ce2f3-b068-40a5-a166-4b6dbfa17270" xmlns:ns4="70a31f43-3f69-4fb7-96af-a03b02a27226" targetNamespace="http://schemas.microsoft.com/office/2006/metadata/properties" ma:root="true" ma:fieldsID="30f37e1bf2dfed341a30fcad6d1a1b2d" ns3:_="" ns4:_="">
    <xsd:import namespace="c09ce2f3-b068-40a5-a166-4b6dbfa17270"/>
    <xsd:import namespace="70a31f43-3f69-4fb7-96af-a03b02a2722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9ce2f3-b068-40a5-a166-4b6dbfa172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a31f43-3f69-4fb7-96af-a03b02a2722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587483C-240A-4899-B504-5695552D6AAD}">
  <ds:schemaRefs>
    <ds:schemaRef ds:uri="http://purl.org/dc/elements/1.1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c09ce2f3-b068-40a5-a166-4b6dbfa17270"/>
    <ds:schemaRef ds:uri="http://purl.org/dc/dcmitype/"/>
    <ds:schemaRef ds:uri="70a31f43-3f69-4fb7-96af-a03b02a27226"/>
    <ds:schemaRef ds:uri="http://schemas.microsoft.com/office/2006/metadata/properties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FFE10E9-E3AB-4FB4-94B9-0D2B687BF92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79326E1-E292-4744-A029-BCC5CB10CB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09ce2f3-b068-40a5-a166-4b6dbfa17270"/>
    <ds:schemaRef ds:uri="70a31f43-3f69-4fb7-96af-a03b02a272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482</TotalTime>
  <Words>1278</Words>
  <Application>Microsoft Office PowerPoint</Application>
  <PresentationFormat>Širokouhlá</PresentationFormat>
  <Paragraphs>191</Paragraphs>
  <Slides>11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4" baseType="lpstr">
      <vt:lpstr>Calibri</vt:lpstr>
      <vt:lpstr>Franklin Gothic Book</vt:lpstr>
      <vt:lpstr>Crop</vt:lpstr>
      <vt:lpstr>AKTUÁLNÍ INFORMACE Z ČESKÉHO ŠKOLSTVÍ</vt:lpstr>
      <vt:lpstr>Přijímací zkoušky 2025</vt:lpstr>
      <vt:lpstr>Přijímací zkoušky 2025</vt:lpstr>
      <vt:lpstr>Zájem o ošetřovatelské obory v roce 2025 / 2026</vt:lpstr>
      <vt:lpstr>Je ošetřovatelská péče udržitelná? </vt:lpstr>
      <vt:lpstr>Je ošetřovatelská péče udržitelná? </vt:lpstr>
      <vt:lpstr>Kam sestry mizí?</vt:lpstr>
      <vt:lpstr>Nový systém financování nepedagogické práce </vt:lpstr>
      <vt:lpstr>Nový systém financování nepedagogické práce </vt:lpstr>
      <vt:lpstr>Inovace oborové soustavy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Pokusné ověřování stupňovitého propojení vybraných oborů vzdělávání kategorie H, M, N ve skupině oborů vzdělání 53 – Zdravotnictví ve středních a vyšších odborných školách</dc:title>
  <dc:creator>Jana Foltýnová</dc:creator>
  <cp:lastModifiedBy>miroslav sekula</cp:lastModifiedBy>
  <cp:revision>29</cp:revision>
  <dcterms:created xsi:type="dcterms:W3CDTF">2022-01-24T08:17:52Z</dcterms:created>
  <dcterms:modified xsi:type="dcterms:W3CDTF">2025-04-16T07:28:10Z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0x0101001BA505F6F128974AB0059DB880D152D3</vt:lpwstr>
  </property>
</Properties>
</file>