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4" r:id="rId3"/>
    <p:sldId id="257" r:id="rId4"/>
    <p:sldId id="262" r:id="rId5"/>
    <p:sldId id="261" r:id="rId6"/>
    <p:sldId id="263" r:id="rId7"/>
    <p:sldId id="259" r:id="rId8"/>
    <p:sldId id="258" r:id="rId9"/>
    <p:sldId id="260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17C681-8456-4D6D-ACDA-0F97A7ED3366}" v="16" dt="2026-04-19T18:54:53.0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240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9C1C-A4DE-4BC1-9CB2-F63F642C0036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13A7-9C03-49CC-81B4-B4AD047B635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3607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9C1C-A4DE-4BC1-9CB2-F63F642C0036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13A7-9C03-49CC-81B4-B4AD047B635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9369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9C1C-A4DE-4BC1-9CB2-F63F642C0036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13A7-9C03-49CC-81B4-B4AD047B635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8649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9C1C-A4DE-4BC1-9CB2-F63F642C0036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13A7-9C03-49CC-81B4-B4AD047B635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1313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9C1C-A4DE-4BC1-9CB2-F63F642C0036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13A7-9C03-49CC-81B4-B4AD047B635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0402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9C1C-A4DE-4BC1-9CB2-F63F642C0036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13A7-9C03-49CC-81B4-B4AD047B635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0626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9C1C-A4DE-4BC1-9CB2-F63F642C0036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13A7-9C03-49CC-81B4-B4AD047B635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1616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9C1C-A4DE-4BC1-9CB2-F63F642C0036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13A7-9C03-49CC-81B4-B4AD047B635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195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9C1C-A4DE-4BC1-9CB2-F63F642C0036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13A7-9C03-49CC-81B4-B4AD047B635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4282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9C1C-A4DE-4BC1-9CB2-F63F642C0036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13A7-9C03-49CC-81B4-B4AD047B635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9518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9C1C-A4DE-4BC1-9CB2-F63F642C0036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13A7-9C03-49CC-81B4-B4AD047B635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6346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1C69C1C-A4DE-4BC1-9CB2-F63F642C0036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F2CA13A7-9C03-49CC-81B4-B4AD047B635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0623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E708F1-256B-BAB7-3DCC-A508B6991D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5400" b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ASZŠ SR</a:t>
            </a:r>
            <a:br>
              <a:rPr lang="sk-SK" sz="5400" b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</a:br>
            <a:r>
              <a:rPr lang="sk-SK" sz="5400" b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Banská Bystrica </a:t>
            </a:r>
            <a:br>
              <a:rPr lang="sk-SK" sz="5400" b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</a:br>
            <a:r>
              <a:rPr lang="sk-SK" sz="5400" b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20.4.2026</a:t>
            </a:r>
            <a:endParaRPr lang="cs-CZ" sz="5400" dirty="0"/>
          </a:p>
        </p:txBody>
      </p:sp>
      <p:pic>
        <p:nvPicPr>
          <p:cNvPr id="5" name="Picture 4" descr="P:\Logo_škola\logo.jpg">
            <a:extLst>
              <a:ext uri="{FF2B5EF4-FFF2-40B4-BE49-F238E27FC236}">
                <a16:creationId xmlns:a16="http://schemas.microsoft.com/office/drawing/2014/main" id="{AF74B064-392F-B9AA-C8C0-F5F0F71694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7"/>
          <a:stretch/>
        </p:blipFill>
        <p:spPr bwMode="auto">
          <a:xfrm>
            <a:off x="9986305" y="812078"/>
            <a:ext cx="1499768" cy="1561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7986C9BC-9CBE-0B97-37C8-B20BE78FFF74}"/>
              </a:ext>
            </a:extLst>
          </p:cNvPr>
          <p:cNvSpPr txBox="1"/>
          <p:nvPr/>
        </p:nvSpPr>
        <p:spPr>
          <a:xfrm>
            <a:off x="9504218" y="2761672"/>
            <a:ext cx="25584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SZŠ a VOŠZ</a:t>
            </a:r>
          </a:p>
          <a:p>
            <a:r>
              <a:rPr lang="cs-CZ" sz="3600" b="1" dirty="0"/>
              <a:t>Ostrava</a:t>
            </a:r>
          </a:p>
        </p:txBody>
      </p:sp>
    </p:spTree>
    <p:extLst>
      <p:ext uri="{BB962C8B-B14F-4D97-AF65-F5344CB8AC3E}">
        <p14:creationId xmlns:p14="http://schemas.microsoft.com/office/powerpoint/2010/main" val="3595927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E708F1-256B-BAB7-3DCC-A508B6991D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2562" y="1592910"/>
            <a:ext cx="8052619" cy="3878741"/>
          </a:xfrm>
        </p:spPr>
        <p:txBody>
          <a:bodyPr>
            <a:noAutofit/>
          </a:bodyPr>
          <a:lstStyle/>
          <a:p>
            <a:pPr algn="ctr" rtl="0" fontAlgn="base"/>
            <a:r>
              <a:rPr lang="en-US" sz="28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Pokusné</a:t>
            </a:r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ověřování</a:t>
            </a:r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stupňovitého</a:t>
            </a:r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propojení</a:t>
            </a:r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vybraných</a:t>
            </a:r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oborů</a:t>
            </a:r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vzdělání </a:t>
            </a:r>
            <a:r>
              <a:rPr lang="en-US" sz="28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kategorie</a:t>
            </a:r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H, M, N ve </a:t>
            </a:r>
            <a:r>
              <a:rPr lang="en-US" sz="28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skupině</a:t>
            </a:r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oborů</a:t>
            </a:r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vzdělání 53 - </a:t>
            </a:r>
            <a:r>
              <a:rPr lang="en-US" sz="28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Zdravotnictví</a:t>
            </a:r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ve </a:t>
            </a:r>
            <a:r>
              <a:rPr lang="en-US" sz="28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středních</a:t>
            </a:r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en-US" sz="28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vyšších</a:t>
            </a:r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odborných </a:t>
            </a:r>
            <a:r>
              <a:rPr lang="en-US" sz="28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školách</a:t>
            </a:r>
            <a:br>
              <a:rPr lang="cs-CZ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cs-CZ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cs-CZ" sz="1800" b="0" i="0" u="none" strike="noStrike" dirty="0">
                <a:solidFill>
                  <a:srgbClr val="1F497D"/>
                </a:solidFill>
                <a:effectLst/>
                <a:latin typeface="Franklin Gothic Book" panose="020B0503020102020204" pitchFamily="34" charset="0"/>
              </a:rPr>
              <a:t>53-41-M/03 Praktická sestra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​</a:t>
            </a:r>
            <a:br>
              <a:rPr lang="en-US" sz="9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</a:br>
            <a:r>
              <a:rPr lang="cs-CZ" sz="1800" b="0" i="0" u="none" strike="noStrike" dirty="0">
                <a:solidFill>
                  <a:srgbClr val="1F497D"/>
                </a:solidFill>
                <a:effectLst/>
                <a:latin typeface="Franklin Gothic Book" panose="020B0503020102020204" pitchFamily="34" charset="0"/>
              </a:rPr>
              <a:t>53-41-H/01 Ošetřovatel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​</a:t>
            </a:r>
            <a:br>
              <a:rPr lang="en-US" sz="9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</a:br>
            <a:r>
              <a:rPr lang="cs-CZ" sz="1800" b="0" i="0" u="none" strike="noStrike" dirty="0">
                <a:solidFill>
                  <a:srgbClr val="1F497D"/>
                </a:solidFill>
                <a:effectLst/>
                <a:latin typeface="Franklin Gothic Book" panose="020B0503020102020204" pitchFamily="34" charset="0"/>
              </a:rPr>
              <a:t>53-41-N/11 Diplomovaná všeobecná sestra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​</a:t>
            </a:r>
            <a:br>
              <a:rPr lang="en-US" sz="9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</a:br>
            <a:br>
              <a:rPr lang="cs-CZ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cs-CZ" sz="2800" dirty="0"/>
          </a:p>
        </p:txBody>
      </p:sp>
      <p:pic>
        <p:nvPicPr>
          <p:cNvPr id="5" name="Picture 4" descr="P:\Logo_škola\logo.jpg">
            <a:extLst>
              <a:ext uri="{FF2B5EF4-FFF2-40B4-BE49-F238E27FC236}">
                <a16:creationId xmlns:a16="http://schemas.microsoft.com/office/drawing/2014/main" id="{AF74B064-392F-B9AA-C8C0-F5F0F71694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7"/>
          <a:stretch/>
        </p:blipFill>
        <p:spPr bwMode="auto">
          <a:xfrm>
            <a:off x="9986305" y="812078"/>
            <a:ext cx="1499768" cy="1561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7986C9BC-9CBE-0B97-37C8-B20BE78FFF74}"/>
              </a:ext>
            </a:extLst>
          </p:cNvPr>
          <p:cNvSpPr txBox="1"/>
          <p:nvPr/>
        </p:nvSpPr>
        <p:spPr>
          <a:xfrm>
            <a:off x="9504218" y="2761672"/>
            <a:ext cx="25584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SZŠ a VOŠZ</a:t>
            </a:r>
          </a:p>
          <a:p>
            <a:r>
              <a:rPr lang="cs-CZ" sz="3600" b="1" dirty="0"/>
              <a:t>Ostrava</a:t>
            </a:r>
          </a:p>
        </p:txBody>
      </p:sp>
    </p:spTree>
    <p:extLst>
      <p:ext uri="{BB962C8B-B14F-4D97-AF65-F5344CB8AC3E}">
        <p14:creationId xmlns:p14="http://schemas.microsoft.com/office/powerpoint/2010/main" val="486005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4446FB-9CB7-662F-6629-666DB105F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předcházelo?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379BBE0-BE5B-0E1C-6315-6CE41745F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200" b="1" dirty="0"/>
              <a:t>Diskuse </a:t>
            </a:r>
          </a:p>
        </p:txBody>
      </p:sp>
      <p:pic>
        <p:nvPicPr>
          <p:cNvPr id="4" name="Picture 4" descr="P:\Logo_škola\logo.jpg">
            <a:extLst>
              <a:ext uri="{FF2B5EF4-FFF2-40B4-BE49-F238E27FC236}">
                <a16:creationId xmlns:a16="http://schemas.microsoft.com/office/drawing/2014/main" id="{677F34BF-5368-5FBA-4E17-B5398BB306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7"/>
          <a:stretch/>
        </p:blipFill>
        <p:spPr bwMode="auto">
          <a:xfrm>
            <a:off x="10503541" y="5437481"/>
            <a:ext cx="1051150" cy="109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715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4446FB-9CB7-662F-6629-666DB105F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předcházelo?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379BBE0-BE5B-0E1C-6315-6CE41745F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7709" y="722671"/>
            <a:ext cx="7521677" cy="5262077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2016 – posudek </a:t>
            </a:r>
          </a:p>
          <a:p>
            <a:pPr marL="0" indent="0">
              <a:buNone/>
            </a:pPr>
            <a:r>
              <a:rPr lang="cs-CZ" dirty="0"/>
              <a:t>Úkol:</a:t>
            </a:r>
          </a:p>
          <a:p>
            <a:pPr lvl="1" algn="just"/>
            <a:r>
              <a:rPr lang="cs-CZ" sz="2000" dirty="0"/>
              <a:t> porovnání učebního plánu oboru Zdravotnický asistent/Praktická sestra, denní forma vzdělávání a vzdělávacího programu Diplomovaná všeobecná sestra, denní forma vzdělávání</a:t>
            </a:r>
          </a:p>
          <a:p>
            <a:pPr lvl="1"/>
            <a:r>
              <a:rPr lang="cs-CZ" sz="2000" dirty="0"/>
              <a:t>posoudit možnost zkrácení doby studia DVS pro absolventy ZA/PS</a:t>
            </a:r>
          </a:p>
          <a:p>
            <a:pPr lvl="1"/>
            <a:r>
              <a:rPr lang="cs-CZ" sz="2000" dirty="0"/>
              <a:t>Porovnání</a:t>
            </a:r>
          </a:p>
          <a:p>
            <a:pPr lvl="2"/>
            <a:r>
              <a:rPr lang="cs-CZ" sz="2000" dirty="0"/>
              <a:t>Obsahová shoda u jednotlivých předmětů</a:t>
            </a:r>
          </a:p>
          <a:p>
            <a:pPr lvl="2"/>
            <a:r>
              <a:rPr lang="cs-CZ" sz="2000" dirty="0"/>
              <a:t>Celkový počet hodin</a:t>
            </a:r>
          </a:p>
          <a:p>
            <a:pPr lvl="2"/>
            <a:r>
              <a:rPr lang="cs-CZ" sz="2000" dirty="0"/>
              <a:t>Očekávané výsledky vzdělávání</a:t>
            </a:r>
          </a:p>
          <a:p>
            <a:pPr lvl="2"/>
            <a:r>
              <a:rPr lang="cs-CZ" sz="2000" dirty="0"/>
              <a:t>Kompetencí </a:t>
            </a:r>
          </a:p>
          <a:p>
            <a:pPr lvl="2"/>
            <a:endParaRPr lang="cs-CZ" sz="2000" dirty="0"/>
          </a:p>
          <a:p>
            <a:pPr marL="0" indent="0">
              <a:buNone/>
            </a:pPr>
            <a:r>
              <a:rPr lang="cs-CZ" dirty="0"/>
              <a:t>Závěr: Studium DVS je možné zkrátit</a:t>
            </a:r>
          </a:p>
          <a:p>
            <a:pPr lvl="1"/>
            <a:endParaRPr lang="cs-CZ" dirty="0"/>
          </a:p>
        </p:txBody>
      </p:sp>
      <p:pic>
        <p:nvPicPr>
          <p:cNvPr id="4" name="Picture 4" descr="P:\Logo_škola\logo.jpg">
            <a:extLst>
              <a:ext uri="{FF2B5EF4-FFF2-40B4-BE49-F238E27FC236}">
                <a16:creationId xmlns:a16="http://schemas.microsoft.com/office/drawing/2014/main" id="{677F34BF-5368-5FBA-4E17-B5398BB306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7"/>
          <a:stretch/>
        </p:blipFill>
        <p:spPr bwMode="auto">
          <a:xfrm>
            <a:off x="10503541" y="5437481"/>
            <a:ext cx="1051150" cy="109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688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4446FB-9CB7-662F-6629-666DB105F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předcházelo?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379BBE0-BE5B-0E1C-6315-6CE41745F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/>
              <a:t>2019 -  vznik pracovní skupiny</a:t>
            </a:r>
          </a:p>
          <a:p>
            <a:r>
              <a:rPr lang="cs-CZ" sz="2800" dirty="0"/>
              <a:t> zástupci:</a:t>
            </a:r>
          </a:p>
          <a:p>
            <a:pPr lvl="1"/>
            <a:r>
              <a:rPr lang="cs-CZ" sz="2800" dirty="0"/>
              <a:t>MŠMT</a:t>
            </a:r>
          </a:p>
          <a:p>
            <a:pPr lvl="1"/>
            <a:r>
              <a:rPr lang="cs-CZ" sz="2800" dirty="0"/>
              <a:t>NPI</a:t>
            </a:r>
          </a:p>
          <a:p>
            <a:pPr lvl="1"/>
            <a:r>
              <a:rPr lang="cs-CZ" sz="2800" dirty="0"/>
              <a:t>MZ ČR</a:t>
            </a:r>
          </a:p>
          <a:p>
            <a:pPr lvl="1"/>
            <a:r>
              <a:rPr lang="cs-CZ" sz="2800" dirty="0"/>
              <a:t>NCO NZO (Národní centrum ošetřovatelských a nelékařských zdravotnických oborů) Brno</a:t>
            </a:r>
          </a:p>
          <a:p>
            <a:pPr lvl="1"/>
            <a:r>
              <a:rPr lang="cs-CZ" sz="2800" dirty="0"/>
              <a:t>SZŠ a VOŠZ (Hradec Králové, Ostrava, Plzeň)</a:t>
            </a:r>
          </a:p>
        </p:txBody>
      </p:sp>
      <p:pic>
        <p:nvPicPr>
          <p:cNvPr id="4" name="Picture 4" descr="P:\Logo_škola\logo.jpg">
            <a:extLst>
              <a:ext uri="{FF2B5EF4-FFF2-40B4-BE49-F238E27FC236}">
                <a16:creationId xmlns:a16="http://schemas.microsoft.com/office/drawing/2014/main" id="{677F34BF-5368-5FBA-4E17-B5398BB306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7"/>
          <a:stretch/>
        </p:blipFill>
        <p:spPr bwMode="auto">
          <a:xfrm>
            <a:off x="10503541" y="5437481"/>
            <a:ext cx="1051150" cy="109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592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4446FB-9CB7-662F-6629-666DB105F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předcházelo?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379BBE0-BE5B-0E1C-6315-6CE41745F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/>
              <a:t>Úkol:</a:t>
            </a:r>
          </a:p>
          <a:p>
            <a:r>
              <a:rPr lang="cs-CZ" sz="2800" dirty="0"/>
              <a:t>Vytvoření vzorového školního vzdělávacího programu Praktická sestra</a:t>
            </a:r>
          </a:p>
          <a:p>
            <a:r>
              <a:rPr lang="cs-CZ" sz="2800" dirty="0"/>
              <a:t>Vytvoření vzorového návrhu žádosti o akreditaci vzdělávacího programu DVS </a:t>
            </a:r>
          </a:p>
          <a:p>
            <a:endParaRPr lang="cs-CZ" sz="2800" dirty="0"/>
          </a:p>
          <a:p>
            <a:pPr marL="0" indent="0">
              <a:buNone/>
            </a:pPr>
            <a:r>
              <a:rPr lang="cs-CZ" sz="2800" dirty="0"/>
              <a:t>Termín: 2020</a:t>
            </a:r>
          </a:p>
        </p:txBody>
      </p:sp>
      <p:pic>
        <p:nvPicPr>
          <p:cNvPr id="4" name="Picture 4" descr="P:\Logo_škola\logo.jpg">
            <a:extLst>
              <a:ext uri="{FF2B5EF4-FFF2-40B4-BE49-F238E27FC236}">
                <a16:creationId xmlns:a16="http://schemas.microsoft.com/office/drawing/2014/main" id="{677F34BF-5368-5FBA-4E17-B5398BB306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7"/>
          <a:stretch/>
        </p:blipFill>
        <p:spPr bwMode="auto">
          <a:xfrm>
            <a:off x="10503541" y="5437481"/>
            <a:ext cx="1051150" cy="109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9637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5E0A5DF-1453-842B-D7AE-98176E496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cs-CZ" sz="3800" b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cs-CZ" sz="3800" b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cs-CZ" sz="3800" b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 err="1"/>
              <a:t>Zahájení</a:t>
            </a:r>
            <a:r>
              <a:rPr lang="en-US" sz="2800" b="1" dirty="0"/>
              <a:t>	</a:t>
            </a:r>
            <a:r>
              <a:rPr lang="en-US" sz="2800" dirty="0"/>
              <a:t>1.9.2022</a:t>
            </a: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endParaRPr lang="en-US" sz="38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 err="1"/>
              <a:t>Ukončení</a:t>
            </a:r>
            <a:r>
              <a:rPr lang="en-US" sz="2800" b="1" dirty="0"/>
              <a:t>	</a:t>
            </a:r>
            <a:r>
              <a:rPr lang="en-US" sz="2800" dirty="0"/>
              <a:t>31. 8. 2031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9600" dirty="0"/>
          </a:p>
          <a:p>
            <a:endParaRPr lang="cs-CZ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101E98FA-9E94-B275-B71B-76B4DF376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413" y="1123950"/>
            <a:ext cx="2947987" cy="4600575"/>
          </a:xfrm>
        </p:spPr>
        <p:txBody>
          <a:bodyPr>
            <a:normAutofit/>
          </a:bodyPr>
          <a:lstStyle/>
          <a:p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Pokusné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ověřování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stupňovitého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propojení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vybraných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oborů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vzdělání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kategorie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H, M, N ve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skupině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oborů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vzdělání 53 -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Zdravotnictví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ve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středních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vyšších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odborných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školách</a:t>
            </a:r>
            <a:endParaRPr lang="cs-CZ" sz="2400" dirty="0">
              <a:solidFill>
                <a:schemeClr val="bg1"/>
              </a:solidFill>
            </a:endParaRPr>
          </a:p>
        </p:txBody>
      </p:sp>
      <p:pic>
        <p:nvPicPr>
          <p:cNvPr id="2" name="Picture 4" descr="P:\Logo_škola\logo.jpg">
            <a:extLst>
              <a:ext uri="{FF2B5EF4-FFF2-40B4-BE49-F238E27FC236}">
                <a16:creationId xmlns:a16="http://schemas.microsoft.com/office/drawing/2014/main" id="{F8F06098-467A-657A-C3F7-C61FA5905F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7"/>
          <a:stretch/>
        </p:blipFill>
        <p:spPr bwMode="auto">
          <a:xfrm>
            <a:off x="10374232" y="5280463"/>
            <a:ext cx="1051150" cy="109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994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37F4A8-7D76-A46A-5EA9-51083B861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Pokusné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ověřování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stupňovitého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propojení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vybraných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oborů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vzdělání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kategorie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H, M, N ve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skupině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oborů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vzdělání 53 -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Zdravotnictví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ve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středních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vyšších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odborných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školách</a:t>
            </a:r>
            <a:endParaRPr lang="cs-CZ" sz="2400" dirty="0">
              <a:solidFill>
                <a:schemeClr val="bg1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1067DAF-5F9E-EB91-ABFC-A178ABA24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 err="1"/>
              <a:t>Účel</a:t>
            </a:r>
            <a:r>
              <a:rPr lang="en-US" sz="2800" b="1" dirty="0"/>
              <a:t> PO</a:t>
            </a:r>
          </a:p>
          <a:p>
            <a:pPr marL="57150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err="1"/>
              <a:t>vytvoření</a:t>
            </a:r>
            <a:r>
              <a:rPr lang="en-US" sz="2800" dirty="0"/>
              <a:t> </a:t>
            </a:r>
            <a:r>
              <a:rPr lang="en-US" sz="2800" dirty="0" err="1"/>
              <a:t>efektivní</a:t>
            </a:r>
            <a:r>
              <a:rPr lang="en-US" sz="2800" dirty="0"/>
              <a:t> </a:t>
            </a:r>
            <a:r>
              <a:rPr lang="en-US" sz="2800" dirty="0" err="1"/>
              <a:t>stupňovité</a:t>
            </a:r>
            <a:r>
              <a:rPr lang="en-US" sz="2800" dirty="0"/>
              <a:t> a </a:t>
            </a:r>
            <a:r>
              <a:rPr lang="en-US" sz="2800" dirty="0" err="1"/>
              <a:t>zkrácené</a:t>
            </a:r>
            <a:r>
              <a:rPr lang="en-US" sz="2800" dirty="0"/>
              <a:t> vzdělávací </a:t>
            </a:r>
            <a:r>
              <a:rPr lang="en-US" sz="2800" dirty="0" err="1"/>
              <a:t>cesty</a:t>
            </a:r>
            <a:r>
              <a:rPr lang="en-US" sz="2800" dirty="0"/>
              <a:t> 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v </a:t>
            </a:r>
            <a:r>
              <a:rPr lang="en-US" sz="2800" dirty="0" err="1"/>
              <a:t>rámci</a:t>
            </a:r>
            <a:r>
              <a:rPr lang="en-US" sz="2800" dirty="0"/>
              <a:t> </a:t>
            </a:r>
            <a:r>
              <a:rPr lang="en-US" sz="2800" dirty="0" err="1"/>
              <a:t>studia</a:t>
            </a:r>
            <a:r>
              <a:rPr lang="en-US" sz="2800" dirty="0"/>
              <a:t> </a:t>
            </a:r>
            <a:r>
              <a:rPr lang="en-US" sz="2800" dirty="0" err="1"/>
              <a:t>maturitního</a:t>
            </a:r>
            <a:r>
              <a:rPr lang="en-US" sz="2800" dirty="0"/>
              <a:t> </a:t>
            </a:r>
            <a:r>
              <a:rPr lang="en-US" sz="2800" dirty="0" err="1"/>
              <a:t>oboru</a:t>
            </a:r>
            <a:r>
              <a:rPr lang="en-US" sz="2800" dirty="0"/>
              <a:t> vzdělání </a:t>
            </a:r>
            <a:r>
              <a:rPr lang="en-US" sz="2800" dirty="0" err="1"/>
              <a:t>získat</a:t>
            </a:r>
            <a:endParaRPr lang="en-US" sz="2800" dirty="0"/>
          </a:p>
          <a:p>
            <a:pPr marL="10287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 err="1"/>
              <a:t>výuční</a:t>
            </a:r>
            <a:r>
              <a:rPr lang="en-US" sz="2800" b="1" dirty="0"/>
              <a:t> list </a:t>
            </a:r>
            <a:r>
              <a:rPr lang="en-US" sz="2800" dirty="0"/>
              <a:t>(</a:t>
            </a:r>
            <a:r>
              <a:rPr lang="en-US" sz="2800" dirty="0" err="1"/>
              <a:t>Ošetřovatelství</a:t>
            </a:r>
            <a:r>
              <a:rPr lang="en-US" sz="2800" dirty="0"/>
              <a:t> I. </a:t>
            </a:r>
            <a:r>
              <a:rPr lang="en-US" sz="2800" dirty="0" err="1"/>
              <a:t>stupně</a:t>
            </a:r>
            <a:r>
              <a:rPr lang="en-US" sz="2800" dirty="0"/>
              <a:t>), </a:t>
            </a:r>
          </a:p>
          <a:p>
            <a:pPr marL="10287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maturitní </a:t>
            </a:r>
            <a:r>
              <a:rPr lang="en-US" sz="2800" b="1" dirty="0" err="1"/>
              <a:t>zkoušku</a:t>
            </a:r>
            <a:r>
              <a:rPr lang="en-US" sz="2800" b="1" dirty="0"/>
              <a:t> </a:t>
            </a:r>
            <a:r>
              <a:rPr lang="en-US" sz="2800" dirty="0"/>
              <a:t>(</a:t>
            </a:r>
            <a:r>
              <a:rPr lang="en-US" sz="2800" dirty="0" err="1"/>
              <a:t>Ošetřovatelství</a:t>
            </a:r>
            <a:r>
              <a:rPr lang="en-US" sz="2800" dirty="0"/>
              <a:t> II. </a:t>
            </a:r>
            <a:r>
              <a:rPr lang="en-US" sz="2800" dirty="0" err="1"/>
              <a:t>stupně</a:t>
            </a:r>
            <a:r>
              <a:rPr lang="en-US" sz="2800" dirty="0"/>
              <a:t>)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bez </a:t>
            </a:r>
            <a:r>
              <a:rPr lang="en-US" sz="2800" b="1" dirty="0" err="1"/>
              <a:t>přijímací</a:t>
            </a:r>
            <a:r>
              <a:rPr lang="en-US" sz="2800" b="1" dirty="0"/>
              <a:t> </a:t>
            </a:r>
            <a:r>
              <a:rPr lang="en-US" sz="2800" b="1" dirty="0" err="1"/>
              <a:t>zkoušky</a:t>
            </a:r>
            <a:r>
              <a:rPr lang="en-US" sz="2800" b="1" dirty="0"/>
              <a:t> </a:t>
            </a:r>
            <a:r>
              <a:rPr lang="cs-CZ" sz="2800" b="1" dirty="0"/>
              <a:t>být přijat </a:t>
            </a:r>
            <a:r>
              <a:rPr lang="en-US" sz="2800" dirty="0"/>
              <a:t>do 2. </a:t>
            </a:r>
            <a:r>
              <a:rPr lang="en-US" sz="2800" dirty="0" err="1"/>
              <a:t>ročníku</a:t>
            </a:r>
            <a:r>
              <a:rPr lang="en-US" sz="2800" dirty="0"/>
              <a:t> </a:t>
            </a:r>
            <a:r>
              <a:rPr lang="en-US" sz="2800" dirty="0" err="1"/>
              <a:t>akreditovaného</a:t>
            </a:r>
            <a:r>
              <a:rPr lang="en-US" sz="2800" dirty="0"/>
              <a:t> </a:t>
            </a:r>
            <a:r>
              <a:rPr lang="en-US" sz="2800" dirty="0" err="1"/>
              <a:t>oboru</a:t>
            </a:r>
            <a:r>
              <a:rPr lang="en-US" sz="2800" dirty="0"/>
              <a:t> vzdělání </a:t>
            </a:r>
            <a:r>
              <a:rPr lang="en-US" sz="2800" dirty="0" err="1"/>
              <a:t>vyšší</a:t>
            </a:r>
            <a:r>
              <a:rPr lang="en-US" sz="2800" dirty="0"/>
              <a:t> odborné </a:t>
            </a:r>
            <a:r>
              <a:rPr lang="en-US" sz="2800" dirty="0" err="1"/>
              <a:t>školy</a:t>
            </a:r>
            <a:r>
              <a:rPr lang="en-US" sz="2800" dirty="0"/>
              <a:t> </a:t>
            </a:r>
            <a:r>
              <a:rPr lang="en-US" sz="2800" dirty="0" err="1"/>
              <a:t>zakončeného</a:t>
            </a:r>
            <a:r>
              <a:rPr lang="en-US" sz="2800" dirty="0"/>
              <a:t> </a:t>
            </a:r>
            <a:r>
              <a:rPr lang="en-US" sz="2800" b="1" dirty="0" err="1"/>
              <a:t>absolutoriem</a:t>
            </a:r>
            <a:r>
              <a:rPr lang="en-US" sz="2800" dirty="0"/>
              <a:t> (</a:t>
            </a:r>
            <a:r>
              <a:rPr lang="en-US" sz="2800" dirty="0" err="1"/>
              <a:t>Ošetřovatelství</a:t>
            </a:r>
            <a:r>
              <a:rPr lang="en-US" sz="2800" dirty="0"/>
              <a:t> III. </a:t>
            </a:r>
            <a:r>
              <a:rPr lang="en-US" sz="2800" dirty="0" err="1"/>
              <a:t>stupně</a:t>
            </a:r>
            <a:r>
              <a:rPr lang="en-US" sz="2800" dirty="0"/>
              <a:t>)</a:t>
            </a:r>
          </a:p>
          <a:p>
            <a:endParaRPr lang="cs-CZ" dirty="0"/>
          </a:p>
        </p:txBody>
      </p:sp>
      <p:pic>
        <p:nvPicPr>
          <p:cNvPr id="4" name="Picture 4" descr="P:\Logo_škola\logo.jpg">
            <a:extLst>
              <a:ext uri="{FF2B5EF4-FFF2-40B4-BE49-F238E27FC236}">
                <a16:creationId xmlns:a16="http://schemas.microsoft.com/office/drawing/2014/main" id="{DFEA326B-992D-7541-0605-4A6483E65D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7"/>
          <a:stretch/>
        </p:blipFill>
        <p:spPr bwMode="auto">
          <a:xfrm>
            <a:off x="10503541" y="5437481"/>
            <a:ext cx="1051150" cy="109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953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8BD5D1-0585-E6F5-DB04-AAEB65DA0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Pokusné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ověřování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stupňovitého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propojení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vybraných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oborů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vzdělání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kategorie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H, M, N ve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skupině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oborů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vzdělání 53 -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Zdravotnictví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ve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středních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vyšších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odborných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školách</a:t>
            </a:r>
            <a:endParaRPr lang="cs-CZ" sz="24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0C499EA-0305-094C-2D90-8BFD073D2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Počet zapojených škol: 34 škol, z toho</a:t>
            </a:r>
          </a:p>
          <a:p>
            <a:pPr lvl="1"/>
            <a:r>
              <a:rPr lang="cs-CZ" sz="2400" dirty="0"/>
              <a:t>27 škol zahájilo PO v 1. ročníku od 1.9.2022</a:t>
            </a:r>
          </a:p>
          <a:p>
            <a:pPr lvl="1"/>
            <a:r>
              <a:rPr lang="cs-CZ" sz="2400" dirty="0"/>
              <a:t>7 škol od 1.9. 2023</a:t>
            </a:r>
          </a:p>
          <a:p>
            <a:pPr lvl="1"/>
            <a:endParaRPr lang="cs-CZ" sz="2400" dirty="0"/>
          </a:p>
          <a:p>
            <a:pPr algn="just" rtl="0" fontAlgn="base"/>
            <a:r>
              <a:rPr lang="cs-CZ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 rámci pokusného ověřování se </a:t>
            </a:r>
            <a:r>
              <a:rPr lang="cs-CZ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ve školním roce 2024/2025 vzdělávalo v oboru vzdělání 53-41-M/03 Praktická sestra celkem 5 327 žáků:</a:t>
            </a:r>
            <a:r>
              <a:rPr lang="cs-CZ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cs-CZ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cs-CZ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 1. ročníku 1 967 žáků 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cs-CZ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ve 2. ročníku 1 927 žáků 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cs-CZ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ve 3. ročníku 1 433 žáci. </a:t>
            </a:r>
          </a:p>
          <a:p>
            <a:endParaRPr lang="cs-CZ" dirty="0"/>
          </a:p>
        </p:txBody>
      </p:sp>
      <p:pic>
        <p:nvPicPr>
          <p:cNvPr id="4" name="Picture 4" descr="P:\Logo_škola\logo.jpg">
            <a:extLst>
              <a:ext uri="{FF2B5EF4-FFF2-40B4-BE49-F238E27FC236}">
                <a16:creationId xmlns:a16="http://schemas.microsoft.com/office/drawing/2014/main" id="{2CBDBA8B-5BE5-2691-BB1C-94011B5775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7"/>
          <a:stretch/>
        </p:blipFill>
        <p:spPr bwMode="auto">
          <a:xfrm>
            <a:off x="10503541" y="5437481"/>
            <a:ext cx="1051150" cy="109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997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8BD5D1-0585-E6F5-DB04-AAEB65DA0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Pokusné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ověřování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stupňovitého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propojení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vybraných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oborů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vzdělání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kategorie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H, M, N ve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skupině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oborů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vzdělání 53 -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Zdravotnictví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ve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středních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vyšších</a:t>
            </a:r>
            <a:r>
              <a:rPr lang="en-US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odborných </a:t>
            </a:r>
            <a:r>
              <a:rPr lang="en-US" sz="2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školách</a:t>
            </a:r>
            <a:endParaRPr lang="cs-CZ" sz="24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0C499EA-0305-094C-2D90-8BFD073D2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b="1" i="0" dirty="0">
                <a:solidFill>
                  <a:srgbClr val="000000"/>
                </a:solidFill>
                <a:effectLst/>
              </a:rPr>
              <a:t>Jednotná závěrečná zkouška (JZZ)</a:t>
            </a:r>
          </a:p>
          <a:p>
            <a:pPr marL="0" indent="0">
              <a:buNone/>
            </a:pPr>
            <a:endParaRPr lang="cs-CZ" sz="2800" b="1" i="0" dirty="0">
              <a:solidFill>
                <a:srgbClr val="000000"/>
              </a:solidFill>
              <a:effectLst/>
            </a:endParaRPr>
          </a:p>
          <a:p>
            <a:pPr lvl="1"/>
            <a:r>
              <a:rPr lang="cs-CZ" sz="2800" dirty="0">
                <a:solidFill>
                  <a:srgbClr val="000000"/>
                </a:solidFill>
              </a:rPr>
              <a:t>celkový počet žáků 		1433</a:t>
            </a:r>
          </a:p>
          <a:p>
            <a:pPr lvl="1"/>
            <a:r>
              <a:rPr lang="cs-CZ" sz="2800" i="0" dirty="0">
                <a:solidFill>
                  <a:srgbClr val="000000"/>
                </a:solidFill>
                <a:effectLst/>
              </a:rPr>
              <a:t>JZZ konalo			1108, tj. 77,32%</a:t>
            </a:r>
          </a:p>
          <a:p>
            <a:pPr lvl="1"/>
            <a:r>
              <a:rPr lang="cs-CZ" sz="2800" dirty="0">
                <a:solidFill>
                  <a:srgbClr val="000000"/>
                </a:solidFill>
              </a:rPr>
              <a:t>neprospělo			15</a:t>
            </a:r>
          </a:p>
          <a:p>
            <a:pPr marL="502920" lvl="1" indent="0">
              <a:buNone/>
            </a:pPr>
            <a:endParaRPr lang="cs-CZ" sz="2200" i="0" dirty="0">
              <a:solidFill>
                <a:srgbClr val="000000"/>
              </a:solidFill>
              <a:effectLst/>
            </a:endParaRPr>
          </a:p>
        </p:txBody>
      </p:sp>
      <p:pic>
        <p:nvPicPr>
          <p:cNvPr id="4" name="Picture 4" descr="P:\Logo_škola\logo.jpg">
            <a:extLst>
              <a:ext uri="{FF2B5EF4-FFF2-40B4-BE49-F238E27FC236}">
                <a16:creationId xmlns:a16="http://schemas.microsoft.com/office/drawing/2014/main" id="{E6251A14-BC9D-D7D1-4741-950106DC64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7"/>
          <a:stretch/>
        </p:blipFill>
        <p:spPr bwMode="auto">
          <a:xfrm>
            <a:off x="10503541" y="5437481"/>
            <a:ext cx="1051150" cy="109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4828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8BD5D1-0585-E6F5-DB04-AAEB65DA0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PO v dalších oborech</a:t>
            </a:r>
            <a:endParaRPr lang="cs-CZ" sz="24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0C499EA-0305-094C-2D90-8BFD073D2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61" y="864108"/>
            <a:ext cx="7580671" cy="5120640"/>
          </a:xfrm>
        </p:spPr>
        <p:txBody>
          <a:bodyPr>
            <a:normAutofit/>
          </a:bodyPr>
          <a:lstStyle/>
          <a:p>
            <a:pPr marL="502920" lvl="1" indent="0">
              <a:buNone/>
            </a:pPr>
            <a:r>
              <a:rPr lang="cs-CZ" sz="2600" dirty="0">
                <a:solidFill>
                  <a:srgbClr val="000000"/>
                </a:solidFill>
              </a:rPr>
              <a:t>Praktická sestra            Diplomovaná dětská sestra</a:t>
            </a:r>
            <a:endParaRPr lang="cs-CZ" sz="2600" i="0" dirty="0">
              <a:solidFill>
                <a:srgbClr val="000000"/>
              </a:solidFill>
              <a:effectLst/>
            </a:endParaRPr>
          </a:p>
          <a:p>
            <a:pPr marL="502920" lvl="1" indent="0">
              <a:buNone/>
            </a:pPr>
            <a:endParaRPr lang="cs-CZ" sz="2600" dirty="0">
              <a:solidFill>
                <a:srgbClr val="000000"/>
              </a:solidFill>
            </a:endParaRPr>
          </a:p>
          <a:p>
            <a:pPr marL="502920" lvl="1" indent="0">
              <a:buNone/>
            </a:pPr>
            <a:r>
              <a:rPr lang="cs-CZ" sz="2600" dirty="0">
                <a:solidFill>
                  <a:srgbClr val="000000"/>
                </a:solidFill>
              </a:rPr>
              <a:t>Nutriční asistent            Diplomovaný nutriční asistent</a:t>
            </a:r>
          </a:p>
          <a:p>
            <a:pPr marL="502920" lvl="1" indent="0">
              <a:buNone/>
            </a:pPr>
            <a:endParaRPr lang="cs-CZ" sz="2600" dirty="0">
              <a:solidFill>
                <a:srgbClr val="000000"/>
              </a:solidFill>
            </a:endParaRPr>
          </a:p>
          <a:p>
            <a:pPr marL="502920" lvl="1" indent="0">
              <a:buNone/>
            </a:pPr>
            <a:r>
              <a:rPr lang="cs-CZ" sz="2600" dirty="0">
                <a:solidFill>
                  <a:srgbClr val="000000"/>
                </a:solidFill>
              </a:rPr>
              <a:t>Laboratorní asistent           Diplomovaný zdravotní laborant    </a:t>
            </a:r>
          </a:p>
          <a:p>
            <a:pPr marL="502920" lvl="1" indent="0">
              <a:buNone/>
            </a:pPr>
            <a:endParaRPr lang="cs-CZ" sz="2200" i="0" dirty="0">
              <a:solidFill>
                <a:srgbClr val="000000"/>
              </a:solidFill>
              <a:effectLst/>
            </a:endParaRPr>
          </a:p>
        </p:txBody>
      </p:sp>
      <p:pic>
        <p:nvPicPr>
          <p:cNvPr id="4" name="Picture 4" descr="P:\Logo_škola\logo.jpg">
            <a:extLst>
              <a:ext uri="{FF2B5EF4-FFF2-40B4-BE49-F238E27FC236}">
                <a16:creationId xmlns:a16="http://schemas.microsoft.com/office/drawing/2014/main" id="{2F8ACCD1-404B-BB75-4ADE-96433EBA47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7"/>
          <a:stretch/>
        </p:blipFill>
        <p:spPr bwMode="auto">
          <a:xfrm>
            <a:off x="10503541" y="5437481"/>
            <a:ext cx="1051150" cy="109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Šipka: doprava 4">
            <a:extLst>
              <a:ext uri="{FF2B5EF4-FFF2-40B4-BE49-F238E27FC236}">
                <a16:creationId xmlns:a16="http://schemas.microsoft.com/office/drawing/2014/main" id="{C90CA290-49FD-D6B4-A22B-0AC65279D135}"/>
              </a:ext>
            </a:extLst>
          </p:cNvPr>
          <p:cNvSpPr/>
          <p:nvPr/>
        </p:nvSpPr>
        <p:spPr>
          <a:xfrm>
            <a:off x="6827407" y="1945608"/>
            <a:ext cx="486697" cy="2433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Šipka: doprava 5">
            <a:extLst>
              <a:ext uri="{FF2B5EF4-FFF2-40B4-BE49-F238E27FC236}">
                <a16:creationId xmlns:a16="http://schemas.microsoft.com/office/drawing/2014/main" id="{FF707F13-D6C6-17E9-B649-2B431BBE89E5}"/>
              </a:ext>
            </a:extLst>
          </p:cNvPr>
          <p:cNvSpPr/>
          <p:nvPr/>
        </p:nvSpPr>
        <p:spPr>
          <a:xfrm>
            <a:off x="6827407" y="2736650"/>
            <a:ext cx="486697" cy="2433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: doprava 6">
            <a:extLst>
              <a:ext uri="{FF2B5EF4-FFF2-40B4-BE49-F238E27FC236}">
                <a16:creationId xmlns:a16="http://schemas.microsoft.com/office/drawing/2014/main" id="{1A84C93F-7A02-E76B-7B9F-D3A18ECE0CEC}"/>
              </a:ext>
            </a:extLst>
          </p:cNvPr>
          <p:cNvSpPr/>
          <p:nvPr/>
        </p:nvSpPr>
        <p:spPr>
          <a:xfrm>
            <a:off x="7240362" y="3965178"/>
            <a:ext cx="486697" cy="2433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1160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0C499EA-0305-094C-2D90-8BFD073D2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3600" b="1" i="0" dirty="0">
                <a:solidFill>
                  <a:srgbClr val="000000"/>
                </a:solidFill>
                <a:effectLst/>
              </a:rPr>
              <a:t>Děkuji za pozornost</a:t>
            </a:r>
            <a:endParaRPr lang="cs-CZ" sz="3600" dirty="0">
              <a:solidFill>
                <a:srgbClr val="000000"/>
              </a:solidFill>
            </a:endParaRPr>
          </a:p>
          <a:p>
            <a:pPr marL="502920" lvl="1" indent="0">
              <a:buNone/>
            </a:pPr>
            <a:endParaRPr lang="cs-CZ" sz="2200" i="0" dirty="0">
              <a:solidFill>
                <a:srgbClr val="000000"/>
              </a:solidFill>
              <a:effectLst/>
            </a:endParaRPr>
          </a:p>
        </p:txBody>
      </p:sp>
      <p:pic>
        <p:nvPicPr>
          <p:cNvPr id="4" name="Picture 4" descr="P:\Logo_škola\logo.jpg">
            <a:extLst>
              <a:ext uri="{FF2B5EF4-FFF2-40B4-BE49-F238E27FC236}">
                <a16:creationId xmlns:a16="http://schemas.microsoft.com/office/drawing/2014/main" id="{4DAA67B8-1E7D-FF31-4388-1D4973F36C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7"/>
          <a:stretch/>
        </p:blipFill>
        <p:spPr bwMode="auto">
          <a:xfrm>
            <a:off x="685287" y="2474623"/>
            <a:ext cx="1499768" cy="1561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Nadpis 5">
            <a:extLst>
              <a:ext uri="{FF2B5EF4-FFF2-40B4-BE49-F238E27FC236}">
                <a16:creationId xmlns:a16="http://schemas.microsoft.com/office/drawing/2014/main" id="{223583AC-EB93-2ACF-63FF-75C9B8041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7" name="Picture 4" descr="P:\Logo_škola\logo.jpg">
            <a:extLst>
              <a:ext uri="{FF2B5EF4-FFF2-40B4-BE49-F238E27FC236}">
                <a16:creationId xmlns:a16="http://schemas.microsoft.com/office/drawing/2014/main" id="{FC93AC88-FBCF-3B86-5500-A610910DDF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7"/>
          <a:stretch/>
        </p:blipFill>
        <p:spPr bwMode="auto">
          <a:xfrm>
            <a:off x="10503541" y="5437481"/>
            <a:ext cx="1051150" cy="109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026167"/>
      </p:ext>
    </p:extLst>
  </p:cSld>
  <p:clrMapOvr>
    <a:masterClrMapping/>
  </p:clrMapOvr>
</p:sld>
</file>

<file path=ppt/theme/theme1.xml><?xml version="1.0" encoding="utf-8"?>
<a:theme xmlns:a="http://schemas.openxmlformats.org/drawingml/2006/main" name="Rámeček">
  <a:themeElements>
    <a:clrScheme name="Rámeček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Rámeček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ámeček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TM03457475[[fn=Rámeček]]</Template>
  <TotalTime>258</TotalTime>
  <Words>477</Words>
  <Application>Microsoft Office PowerPoint</Application>
  <PresentationFormat>Širokoúhlá obrazovka</PresentationFormat>
  <Paragraphs>71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Corbel</vt:lpstr>
      <vt:lpstr>Franklin Gothic Book</vt:lpstr>
      <vt:lpstr>Segoe UI</vt:lpstr>
      <vt:lpstr>Wingdings 2</vt:lpstr>
      <vt:lpstr>Rámeček</vt:lpstr>
      <vt:lpstr>ASZŠ SR Banská Bystrica  20.4.2026</vt:lpstr>
      <vt:lpstr>Pokusné ověřování stupňovitého propojení vybraných oborů vzdělání kategorie H, M, N ve skupině oborů vzdělání 53 - Zdravotnictví ve středních a vyšších odborných školách  53-41-M/03 Praktická sestra​ 53-41-H/01 Ošetřovatel​ 53-41-N/11 Diplomovaná všeobecná sestra​  </vt:lpstr>
      <vt:lpstr>Co předcházelo?</vt:lpstr>
      <vt:lpstr>Co předcházelo?</vt:lpstr>
      <vt:lpstr>Co předcházelo?</vt:lpstr>
      <vt:lpstr>Co předcházelo?</vt:lpstr>
      <vt:lpstr>Pokusné ověřování stupňovitého propojení vybraných oborů vzdělání kategorie H, M, N ve skupině oborů vzdělání 53 - Zdravotnictví ve středních a vyšších odborných školách</vt:lpstr>
      <vt:lpstr>Pokusné ověřování stupňovitého propojení vybraných oborů vzdělání kategorie H, M, N ve skupině oborů vzdělání 53 - Zdravotnictví ve středních a vyšších odborných školách</vt:lpstr>
      <vt:lpstr>Pokusné ověřování stupňovitého propojení vybraných oborů vzdělání kategorie H, M, N ve skupině oborů vzdělání 53 - Zdravotnictví ve středních a vyšších odborných školách</vt:lpstr>
      <vt:lpstr>Pokusné ověřování stupňovitého propojení vybraných oborů vzdělání kategorie H, M, N ve skupině oborů vzdělání 53 - Zdravotnictví ve středních a vyšších odborných školách</vt:lpstr>
      <vt:lpstr>PO v dalších oborech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ASZŠ SR Banská Bystrica  20.4.2026</dc:title>
  <dc:creator>Jana Foltýnová</dc:creator>
  <cp:lastModifiedBy>Jana Foltýnová</cp:lastModifiedBy>
  <cp:revision>4</cp:revision>
  <dcterms:created xsi:type="dcterms:W3CDTF">2026-04-18T10:40:34Z</dcterms:created>
  <dcterms:modified xsi:type="dcterms:W3CDTF">2026-04-19T19:03:22Z</dcterms:modified>
</cp:coreProperties>
</file>