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7" r:id="rId1"/>
    <p:sldMasterId id="2147483969" r:id="rId2"/>
    <p:sldMasterId id="2147484105" r:id="rId3"/>
  </p:sldMasterIdLst>
  <p:notesMasterIdLst>
    <p:notesMasterId r:id="rId15"/>
  </p:notesMasterIdLst>
  <p:handoutMasterIdLst>
    <p:handoutMasterId r:id="rId16"/>
  </p:handoutMasterIdLst>
  <p:sldIdLst>
    <p:sldId id="256" r:id="rId4"/>
    <p:sldId id="383" r:id="rId5"/>
    <p:sldId id="407" r:id="rId6"/>
    <p:sldId id="390" r:id="rId7"/>
    <p:sldId id="405" r:id="rId8"/>
    <p:sldId id="406" r:id="rId9"/>
    <p:sldId id="408" r:id="rId10"/>
    <p:sldId id="409" r:id="rId11"/>
    <p:sldId id="410" r:id="rId12"/>
    <p:sldId id="412" r:id="rId13"/>
    <p:sldId id="413" r:id="rId14"/>
  </p:sldIdLst>
  <p:sldSz cx="9144000" cy="6858000" type="screen4x3"/>
  <p:notesSz cx="6761163" cy="99425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4" autoAdjust="0"/>
    <p:restoredTop sz="94721"/>
  </p:normalViewPr>
  <p:slideViewPr>
    <p:cSldViewPr snapToGrid="0">
      <p:cViewPr varScale="1">
        <p:scale>
          <a:sx n="73" d="100"/>
          <a:sy n="73" d="100"/>
        </p:scale>
        <p:origin x="157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FE4FA7-B67F-48F3-9A36-211EE7ACC93E}" type="datetimeFigureOut">
              <a:rPr lang="cs-CZ"/>
              <a:pPr>
                <a:defRPr/>
              </a:pPr>
              <a:t>23.04.2026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A054C5-FBB1-4AC4-B987-A46E6714152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99134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36266B-1DB1-4252-B48C-3D057487BD9F}" type="datetimeFigureOut">
              <a:rPr lang="cs-CZ"/>
              <a:pPr>
                <a:defRPr/>
              </a:pPr>
              <a:t>23.04.2026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A18CC08-DBC6-4A07-B8C7-C734323D3EA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820963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900BE-439E-4EE0-8D5A-D7ACA7C0A60F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D976-5E17-4426-8B7C-71CE26E40BF1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944783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391EB-5762-4837-B860-F9E58AC75EE7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FD92-EC7D-4470-A38B-C58EE19610A0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56250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4F544-042F-4FF8-A1D5-454E76361440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6580B-9984-4624-9677-E495E0E9E91B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2661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1C8A8-1C07-4CE1-B975-A2596F7F75A8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BD4B1-B36D-439B-8BD9-1989C5E1D126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0207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0A8ED-827C-4D94-A23B-7521239F1789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BB534-7E15-46D4-9168-5E254D661931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866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4626D-2FB1-402C-B889-252CCA28568E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47C70-3CF5-4B54-88B0-BE711537D7E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8331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C2274-F452-4788-B311-9C50A2178820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DF1A-19C2-498A-9D24-744BABDB53E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893459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65F34-DB73-4CC2-922E-9A5FF82D08A3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13AD3-0060-4C4F-A015-D22BBA586AE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2468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3B02A-D4F0-49D8-9A48-2B1530928259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8EEFE-8A72-4887-B643-207685606BE3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55668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9F6B8-9A91-455D-83A2-5D0DE3B919F0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95ECE-7F4F-4A08-A8D0-79E1678C0946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272183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C50A-616F-40D4-9369-22571CF93722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172DE-2C97-4B04-821E-02BEC028C8BB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105875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C04F-D3EB-462D-AFC0-D802259B9578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7ED12-59D9-41EE-B37F-9CF933C4830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906245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2F595-763C-4474-870D-C928A0206D86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C7BF7-3127-4A86-971F-63D0A86DF7F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09000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B02A7-8DBD-40A3-A446-2B7BD331C2C3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F7837-EAD0-48F7-895C-944970ABBBB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739210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2A30C-38FC-460D-926D-499A6362C479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35F46-8912-4444-8F96-C3B70FEEEFA3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31320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47DA-9AE6-489F-BA13-033F78A15108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E9EF6-74BF-4521-9593-3842B6ADA14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85638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3DFAF-CB8B-4D69-B95C-B8887CE991D4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1255F-D42B-424E-B55D-389910730D2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5668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343A8-6E40-4A6F-9CA2-7CCAF4A28B52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6474B-2BE0-444D-8575-660C767F05E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818495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0A9BA-87F3-4978-AB28-839312A3CC67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1782C-22BB-40E0-8DD3-79B5D00E628E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12380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B0C9F-82EE-4B4A-8477-8C432B0CFA80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2346-68FB-4F14-BE30-F49CB732398E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386398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D238-43EA-4D5C-93DE-46797C7989CD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85A5D-0097-4FA4-8B59-28664D98ED0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239216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367BF-D364-4487-832B-3A19DE35BC88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D60FE-065E-4F4D-9EC3-E3255384EBB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369386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447675" y="3086100"/>
            <a:ext cx="8240713" cy="330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A7D2EB1A-E422-4B99-86E0-1BA6AB957DE2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pPr>
              <a:defRPr/>
            </a:pPr>
            <a:fld id="{BFC1D939-DC02-4E01-9DA9-3F4453840B13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92738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spect="1"/>
          </p:cNvSpPr>
          <p:nvPr/>
        </p:nvSpPr>
        <p:spPr>
          <a:xfrm>
            <a:off x="447675" y="600075"/>
            <a:ext cx="82391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FDE73-C9AA-4B81-A882-CBB100E28DD5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FD4FB-E84B-4368-9925-46880C6D1E5D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4814517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spect="1"/>
          </p:cNvSpPr>
          <p:nvPr/>
        </p:nvSpPr>
        <p:spPr>
          <a:xfrm>
            <a:off x="452438" y="5141913"/>
            <a:ext cx="8239125" cy="1258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C28F935E-942A-4782-A9D5-590762E24BC2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pPr>
              <a:defRPr/>
            </a:pPr>
            <a:fld id="{8270F394-8C21-424B-AEDF-3DDD6143C841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396273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spect="1"/>
          </p:cNvSpPr>
          <p:nvPr/>
        </p:nvSpPr>
        <p:spPr>
          <a:xfrm>
            <a:off x="447675" y="600075"/>
            <a:ext cx="82391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BA5A-8E7D-4B65-8D73-254DD479FD08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1912-DBD5-435F-91B1-0A2DD5EB613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460841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spect="1"/>
          </p:cNvSpPr>
          <p:nvPr/>
        </p:nvSpPr>
        <p:spPr>
          <a:xfrm>
            <a:off x="447675" y="600075"/>
            <a:ext cx="82391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22B18-7636-4A6F-AF42-46523E4198A1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212B1-EFAF-435B-9959-64524381A7B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214666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spect="1"/>
          </p:cNvSpPr>
          <p:nvPr/>
        </p:nvSpPr>
        <p:spPr>
          <a:xfrm>
            <a:off x="447675" y="600075"/>
            <a:ext cx="82391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30474-DFE9-46F1-848D-269B339F0E5A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0E542-0A2B-4AAD-BABF-8D297BB94889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223477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4C4BF-FD6B-4E6F-827C-B9FC61E86ECB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0D7C0-0282-4A38-A485-60DC2BCB9FD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716960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spect="1"/>
          </p:cNvSpPr>
          <p:nvPr/>
        </p:nvSpPr>
        <p:spPr>
          <a:xfrm>
            <a:off x="452438" y="5141913"/>
            <a:ext cx="8239125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612648D2-047E-4456-99DB-BB05E60160A6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pPr>
              <a:defRPr/>
            </a:pPr>
            <a:fld id="{CD76DB5D-3362-4375-B386-65F2CF5B23A3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71382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71DCC-03CB-4F0C-B336-7BCA540C93CE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6DE55-7562-47AF-9A9D-196DBEB2D6D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890951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spect="1"/>
          </p:cNvSpPr>
          <p:nvPr/>
        </p:nvSpPr>
        <p:spPr>
          <a:xfrm>
            <a:off x="447675" y="600075"/>
            <a:ext cx="82391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A013C-3776-444B-95ED-082805BDCE53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54084-784C-4F9D-B94E-F12B7527370E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606265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spect="1"/>
          </p:cNvSpPr>
          <p:nvPr/>
        </p:nvSpPr>
        <p:spPr>
          <a:xfrm>
            <a:off x="6629400" y="600075"/>
            <a:ext cx="2057400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88" y="5956300"/>
            <a:ext cx="947737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CB2ED20E-FE09-43D2-8EBE-3BFFA9CC3132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5922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pPr>
              <a:defRPr/>
            </a:pPr>
            <a:fld id="{C1067404-01A3-447C-8449-280525F80ECE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6806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3413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3413" y="1828800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443751-4EE2-4503-92A0-D8C51D89F533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2713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990EBC4-BA4E-40CE-AAEE-1146E3CBADE6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1" r:id="rId2"/>
    <p:sldLayoutId id="2147484422" r:id="rId3"/>
    <p:sldLayoutId id="2147484423" r:id="rId4"/>
    <p:sldLayoutId id="2147484424" r:id="rId5"/>
    <p:sldLayoutId id="2147484425" r:id="rId6"/>
    <p:sldLayoutId id="2147484426" r:id="rId7"/>
    <p:sldLayoutId id="2147484427" r:id="rId8"/>
    <p:sldLayoutId id="2147484428" r:id="rId9"/>
    <p:sldLayoutId id="2147484429" r:id="rId10"/>
    <p:sldLayoutId id="2147484430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33413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3413" y="1828800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90C862-044E-41F7-85C6-2DF2672B69A6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2713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9E4AE0A-943B-47F7-9B7E-230232F83B5B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1" r:id="rId1"/>
    <p:sldLayoutId id="2147484432" r:id="rId2"/>
    <p:sldLayoutId id="2147484433" r:id="rId3"/>
    <p:sldLayoutId id="2147484434" r:id="rId4"/>
    <p:sldLayoutId id="2147484435" r:id="rId5"/>
    <p:sldLayoutId id="2147484436" r:id="rId6"/>
    <p:sldLayoutId id="2147484437" r:id="rId7"/>
    <p:sldLayoutId id="2147484438" r:id="rId8"/>
    <p:sldLayoutId id="2147484439" r:id="rId9"/>
    <p:sldLayoutId id="2147484440" r:id="rId10"/>
    <p:sldLayoutId id="2147484441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025" y="687388"/>
            <a:ext cx="7989888" cy="10826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81025" y="2227263"/>
            <a:ext cx="7989888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425" y="59563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3870C7A2-76AB-4B35-B5ED-5F9D56DA0E4C}" type="datetime1">
              <a:rPr lang="en-US"/>
              <a:pPr>
                <a:defRPr/>
              </a:pPr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025" y="5951538"/>
            <a:ext cx="4870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cap="all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975" y="5956300"/>
            <a:ext cx="7699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2"/>
                </a:solidFill>
                <a:latin typeface="Gill Sans MT" pitchFamily="34" charset="-18"/>
              </a:defRPr>
            </a:lvl1pPr>
          </a:lstStyle>
          <a:p>
            <a:pPr>
              <a:defRPr/>
            </a:pPr>
            <a:fld id="{0A4FFA90-6630-4F02-91E0-00D9854BD6E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  <p:sp>
        <p:nvSpPr>
          <p:cNvPr id="9" name="Rectangle 8"/>
          <p:cNvSpPr/>
          <p:nvPr/>
        </p:nvSpPr>
        <p:spPr>
          <a:xfrm>
            <a:off x="447675" y="441325"/>
            <a:ext cx="2720975" cy="107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5975350" y="441325"/>
            <a:ext cx="2711450" cy="1079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3216275" y="441325"/>
            <a:ext cx="2711450" cy="107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42" r:id="rId7"/>
    <p:sldLayoutId id="2147484450" r:id="rId8"/>
    <p:sldLayoutId id="2147484443" r:id="rId9"/>
    <p:sldLayoutId id="2147484451" r:id="rId10"/>
    <p:sldLayoutId id="2147484452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-1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-1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-1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-1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69875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788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6563" y="515378"/>
            <a:ext cx="8270875" cy="1026551"/>
          </a:xfrm>
        </p:spPr>
        <p:txBody>
          <a:bodyPr>
            <a:normAutofit/>
          </a:bodyPr>
          <a:lstStyle/>
          <a:p>
            <a:r>
              <a:rPr lang="cs-CZ" sz="1400" b="1" dirty="0"/>
              <a:t>ASOCIACE ZDRAVOTNICKÝCH ŠKOL ČESKÉ REPUBLIKY</a:t>
            </a:r>
            <a:br>
              <a:rPr lang="cs-CZ" sz="1400" dirty="0"/>
            </a:br>
            <a:r>
              <a:rPr lang="cs-CZ" sz="1400" b="1" dirty="0"/>
              <a:t>  Sídlo: Komenského 234/6, 500 03 Hradec Králové</a:t>
            </a:r>
            <a:br>
              <a:rPr lang="cs-CZ" dirty="0"/>
            </a:br>
            <a:endParaRPr lang="cs-CZ" sz="2000" b="1" cap="small" dirty="0">
              <a:solidFill>
                <a:srgbClr val="C00000"/>
              </a:solidFill>
            </a:endParaRPr>
          </a:p>
        </p:txBody>
      </p:sp>
      <p:sp>
        <p:nvSpPr>
          <p:cNvPr id="13315" name="Nadpis 1"/>
          <p:cNvSpPr txBox="1">
            <a:spLocks/>
          </p:cNvSpPr>
          <p:nvPr/>
        </p:nvSpPr>
        <p:spPr bwMode="auto">
          <a:xfrm>
            <a:off x="436563" y="3083858"/>
            <a:ext cx="8134350" cy="314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>
                <a:solidFill>
                  <a:schemeClr val="tx2"/>
                </a:solidFill>
                <a:latin typeface="Gill Sans MT" pitchFamily="34" charset="-18"/>
              </a:defRPr>
            </a:lvl1pPr>
            <a:lvl2pPr marL="628650" indent="-3048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600">
                <a:solidFill>
                  <a:schemeClr val="tx2"/>
                </a:solidFill>
                <a:latin typeface="Gill Sans MT" pitchFamily="34" charset="-18"/>
              </a:defRPr>
            </a:lvl2pPr>
            <a:lvl3pPr marL="898525" indent="-269875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400">
                <a:solidFill>
                  <a:schemeClr val="tx2"/>
                </a:solidFill>
                <a:latin typeface="Gill Sans MT" pitchFamily="34" charset="-18"/>
              </a:defRPr>
            </a:lvl3pPr>
            <a:lvl4pPr marL="1241425" indent="-233363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4pPr>
            <a:lvl5pPr marL="1601788" indent="-233363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5pPr>
            <a:lvl6pPr marL="2058988" indent="-233363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6pPr>
            <a:lvl7pPr marL="2516188" indent="-233363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7pPr>
            <a:lvl8pPr marL="2973388" indent="-233363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8pPr>
            <a:lvl9pPr marL="3430588" indent="-233363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>
                <a:solidFill>
                  <a:schemeClr val="tx2"/>
                </a:solidFill>
                <a:latin typeface="Gill Sans MT" pitchFamily="34" charset="-18"/>
              </a:defRPr>
            </a:lvl9pPr>
          </a:lstStyle>
          <a:p>
            <a:pPr marL="342900" indent="-342900" algn="r" ea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cs-CZ" altLang="cs-CZ" dirty="0">
              <a:solidFill>
                <a:schemeClr val="bg1"/>
              </a:solidFill>
            </a:endParaRPr>
          </a:p>
          <a:p>
            <a:pPr marL="342900" indent="-342900" algn="ctr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cs-CZ" altLang="cs-CZ" sz="2400" b="1" dirty="0">
                <a:solidFill>
                  <a:schemeClr val="bg1"/>
                </a:solidFill>
              </a:rPr>
              <a:t>  SHROMÁŽDĚNÍ DELEGÁTŮ ASOCIACE STŘEDNÍCH ZDRAVOTNICKÝCH ŠKOL SR</a:t>
            </a:r>
          </a:p>
          <a:p>
            <a:pPr marL="342900" indent="-342900" algn="ctr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cs-CZ" altLang="cs-CZ" sz="2400" b="1" dirty="0">
              <a:solidFill>
                <a:schemeClr val="bg1"/>
              </a:solidFill>
            </a:endParaRPr>
          </a:p>
          <a:p>
            <a:pPr marL="342900" indent="-342900" algn="ctr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cs-CZ" altLang="cs-CZ" dirty="0">
                <a:solidFill>
                  <a:schemeClr val="bg1"/>
                </a:solidFill>
              </a:rPr>
              <a:t>BANSKÁ BYSTRICA 20.-21. 4. 2026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5956300" y="403225"/>
            <a:ext cx="2751138" cy="157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648A5DB-2AEA-4918-B1E8-2EB587CC43B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403225"/>
            <a:ext cx="2751137" cy="921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025" y="687387"/>
            <a:ext cx="7989888" cy="1150377"/>
          </a:xfrm>
        </p:spPr>
        <p:txBody>
          <a:bodyPr/>
          <a:lstStyle/>
          <a:p>
            <a:pPr algn="ctr"/>
            <a:br>
              <a:rPr lang="cs-CZ" dirty="0"/>
            </a:br>
            <a:endParaRPr lang="cs-CZ" dirty="0"/>
          </a:p>
        </p:txBody>
      </p:sp>
      <p:pic>
        <p:nvPicPr>
          <p:cNvPr id="9" name="Zástupný symbol pro obsah 8">
            <a:extLst>
              <a:ext uri="{FF2B5EF4-FFF2-40B4-BE49-F238E27FC236}">
                <a16:creationId xmlns:a16="http://schemas.microsoft.com/office/drawing/2014/main" id="{668E18B3-1441-46A1-8686-96E9A9B88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388" y="1837764"/>
            <a:ext cx="6293224" cy="4543709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42B7593-B0E1-4A70-827D-A56FBF940172}"/>
              </a:ext>
            </a:extLst>
          </p:cNvPr>
          <p:cNvSpPr/>
          <p:nvPr/>
        </p:nvSpPr>
        <p:spPr>
          <a:xfrm>
            <a:off x="1138517" y="896471"/>
            <a:ext cx="6391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Gill Sans MT" panose="020B0502020104020203" pitchFamily="34" charset="-18"/>
              </a:rPr>
              <a:t>SPOLUPRÁCE MZ ČR A MZ SR</a:t>
            </a:r>
          </a:p>
        </p:txBody>
      </p:sp>
    </p:spTree>
    <p:extLst>
      <p:ext uri="{BB962C8B-B14F-4D97-AF65-F5344CB8AC3E}">
        <p14:creationId xmlns:p14="http://schemas.microsoft.com/office/powerpoint/2010/main" val="145059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SPOLUPRÁCE MZ ČR A MZ SR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502024" y="2228002"/>
            <a:ext cx="4168588" cy="3728298"/>
          </a:xfrm>
        </p:spPr>
        <p:txBody>
          <a:bodyPr>
            <a:noAutofit/>
          </a:bodyPr>
          <a:lstStyle/>
          <a:p>
            <a:pPr lvl="0"/>
            <a:r>
              <a:rPr lang="cs-CZ" sz="1600" dirty="0"/>
              <a:t>V prostorách Národního centra ošetřovatelství a nelékařských zdravotnických oborů (NCO NZO) v Brně proběhlo dne 24.3.2026 </a:t>
            </a:r>
            <a:r>
              <a:rPr lang="cs-CZ" sz="1600" b="1" dirty="0"/>
              <a:t>jednání zástupců ministerstev zdravotnictví České republiky a Slovenské republiky.</a:t>
            </a:r>
            <a:r>
              <a:rPr lang="cs-CZ" sz="1600" dirty="0"/>
              <a:t> </a:t>
            </a:r>
          </a:p>
          <a:p>
            <a:pPr lvl="0"/>
            <a:r>
              <a:rPr lang="cs-CZ" sz="1600" dirty="0"/>
              <a:t>Setkání bylo zaměřeno na výměnu zkušeností a posílení vzájemné spolupráce v klíčových oblastech zdravotnictví, zejména ve vzdělávání zdravotnických pracovníků. Ministerstvo zdravotnictví ČR v této oblasti byla zastoupeno Mgr. Alicí Strnadovou, MBA, ředitelkou Odboru zdravotnických povolání a ředitelkou IPVZ a NCO NZO MUDr. Irenou Maříkovou, Ph.D., MBA.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3</a:t>
            </a:fld>
            <a:endParaRPr lang="en-US" altLang="cs-CZ"/>
          </a:p>
        </p:txBody>
      </p:sp>
      <p:pic>
        <p:nvPicPr>
          <p:cNvPr id="1026" name="Picture 2" descr="Pobočky NCO NZO • Firmy.cz">
            <a:extLst>
              <a:ext uri="{FF2B5EF4-FFF2-40B4-BE49-F238E27FC236}">
                <a16:creationId xmlns:a16="http://schemas.microsoft.com/office/drawing/2014/main" id="{298FE819-CF1C-496B-85D6-A6BF68A912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58" y="2228002"/>
            <a:ext cx="4092465" cy="372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328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025" y="687388"/>
            <a:ext cx="7989888" cy="97238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JEDNÁNÍ S MINISTREM ZDRAVOTNICTVÍ</a:t>
            </a:r>
            <a:br>
              <a:rPr lang="cs-CZ" dirty="0"/>
            </a:br>
            <a:r>
              <a:rPr lang="cs-CZ" dirty="0"/>
              <a:t>20. 3. 2026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8235" y="1846729"/>
            <a:ext cx="8122709" cy="4661647"/>
          </a:xfrm>
        </p:spPr>
        <p:txBody>
          <a:bodyPr/>
          <a:lstStyle/>
          <a:p>
            <a:endParaRPr lang="cs-CZ" b="1" dirty="0"/>
          </a:p>
          <a:p>
            <a:r>
              <a:rPr lang="cs-CZ" b="1" dirty="0"/>
              <a:t>JEDNÁNÍ S MINISTREM ZDRAVOTNICTVÍ ADAMEM VOJTĚCHEM</a:t>
            </a:r>
            <a:endParaRPr lang="cs-CZ" dirty="0"/>
          </a:p>
          <a:p>
            <a:r>
              <a:rPr lang="cs-CZ" b="1" dirty="0"/>
              <a:t>Témata:</a:t>
            </a:r>
            <a:endParaRPr lang="cs-CZ" dirty="0"/>
          </a:p>
          <a:p>
            <a:pPr lvl="0"/>
            <a:r>
              <a:rPr lang="cs-CZ" dirty="0"/>
              <a:t>predikce úbytku NLZP (zejména sester) v terénu</a:t>
            </a:r>
          </a:p>
          <a:p>
            <a:pPr lvl="0"/>
            <a:r>
              <a:rPr lang="cs-CZ" dirty="0"/>
              <a:t>kompetence ošetřovatelských profesí – očekávané změny v kompetencích sester</a:t>
            </a:r>
          </a:p>
          <a:p>
            <a:pPr lvl="0"/>
            <a:r>
              <a:rPr lang="cs-CZ" dirty="0"/>
              <a:t>otázka profesního bakaláře pro absolventy VOŠ (spolupráce s AVOŠ)</a:t>
            </a:r>
          </a:p>
          <a:p>
            <a:pPr lvl="0"/>
            <a:r>
              <a:rPr lang="cs-CZ" dirty="0"/>
              <a:t>obor DFA-problematika vzdělávání a jeho úrovní na VOŠ / VŠ </a:t>
            </a:r>
          </a:p>
          <a:p>
            <a:pPr lvl="0"/>
            <a:r>
              <a:rPr lang="cs-CZ" dirty="0"/>
              <a:t>otázka základů zdravovědy v RVP žáků ZŠ a SŠ-zařazení výchovy k civilní obraně obyvatelstva do RVP (spolupráce s MŠMT)</a:t>
            </a:r>
          </a:p>
          <a:p>
            <a:pPr lvl="0"/>
            <a:r>
              <a:rPr lang="cs-CZ" dirty="0"/>
              <a:t>implementace simulačních technologií: uspořádání odborného semináře a workshopu pro ošetřovatelské obory a zdravotnická lycea ve spolupráci se spol. HELAGO (Č. Budějovice, 11. 6. 2026) – kontakt: </a:t>
            </a:r>
            <a:r>
              <a:rPr lang="cs-CZ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trhlikova@szscb,cz</a:t>
            </a: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</a:p>
          <a:p>
            <a:pPr lvl="0"/>
            <a:r>
              <a:rPr lang="cs-CZ" dirty="0"/>
              <a:t>pozvání ministra na odbornou konferenci v NCO NZO Brno - 2.-3. 11. 2026.</a:t>
            </a:r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4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784603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Nedostatek sester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5686" y="1990165"/>
            <a:ext cx="7989752" cy="4867835"/>
          </a:xfrm>
        </p:spPr>
        <p:txBody>
          <a:bodyPr/>
          <a:lstStyle/>
          <a:p>
            <a:pPr algn="just"/>
            <a:r>
              <a:rPr lang="cs-CZ" dirty="0"/>
              <a:t>Odchází do „terénu“ opravdu dostatečný počet absolventů? Je dostatek škol a kam nám sestry po maturitě mizí?</a:t>
            </a:r>
          </a:p>
          <a:p>
            <a:pPr algn="just"/>
            <a:r>
              <a:rPr lang="cs-CZ" dirty="0"/>
              <a:t>Výzva MZ ČR (ministr Válek) k navýšení kapacit studentů VŠ, zejména v Bc programech. Vyzváni byli také hejtmani v krajích, aby podpořili vznik ošetřovatelských oborů v krajských školách (strategický záměr MZ).</a:t>
            </a:r>
          </a:p>
          <a:p>
            <a:pPr algn="just"/>
            <a:r>
              <a:rPr lang="cs-CZ" dirty="0"/>
              <a:t>Kontraproduktivní dopad: situace využívají mnohé školy soukromých zřizovatelů k akreditaci zdravotnických oborů bez předchozí zkušenosti a problematickým zajištěním zejména personálního zajištění výuky. </a:t>
            </a:r>
          </a:p>
          <a:p>
            <a:pPr algn="just"/>
            <a:r>
              <a:rPr lang="cs-CZ" dirty="0"/>
              <a:t>Fakt:  vyšší odborné školy produkují stále nižší počet diplomovaných specialistek (15-20)</a:t>
            </a:r>
          </a:p>
          <a:p>
            <a:pPr algn="just"/>
            <a:r>
              <a:rPr lang="cs-CZ" dirty="0"/>
              <a:t>Otázkou tedy není, zda máme absolventů dostatek, ale KAM se ztrácejí a PROČ nenastupují do nemocnic / zdravotnických zařízení? </a:t>
            </a:r>
          </a:p>
          <a:p>
            <a:pPr algn="just"/>
            <a:r>
              <a:rPr lang="cs-CZ" dirty="0"/>
              <a:t>Příprava ankety přímo „ v terénu“ (cílené otázky sestrám různých generací)</a:t>
            </a:r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5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82017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Kompetence sester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1161" y="2171700"/>
            <a:ext cx="7989752" cy="4686300"/>
          </a:xfrm>
        </p:spPr>
        <p:txBody>
          <a:bodyPr/>
          <a:lstStyle/>
          <a:p>
            <a:pPr algn="just"/>
            <a:r>
              <a:rPr lang="cs-CZ" dirty="0"/>
              <a:t>ministr pracuje na navýšení kompetencí sester v ČR po vzoru některých zemí EU (využívá pravděpodobně i zkušeností z diplomatické mise ve Finsku)</a:t>
            </a:r>
          </a:p>
          <a:p>
            <a:pPr algn="just"/>
            <a:r>
              <a:rPr lang="cs-CZ" dirty="0"/>
              <a:t>v této otázce je ve sporu s Českou lékařskou komorou (ČLK):</a:t>
            </a:r>
          </a:p>
          <a:p>
            <a:pPr lvl="1" algn="just"/>
            <a:r>
              <a:rPr lang="cs-CZ" dirty="0"/>
              <a:t>sdílení kompetencí v týmu (lékař deleguje úkoly) → v pořádku</a:t>
            </a:r>
          </a:p>
          <a:p>
            <a:pPr lvl="1" algn="just"/>
            <a:r>
              <a:rPr lang="cs-CZ" dirty="0"/>
              <a:t>„převod“ kompetencí mimo kontrolu lékaře → problém</a:t>
            </a:r>
          </a:p>
          <a:p>
            <a:pPr algn="just"/>
            <a:r>
              <a:rPr lang="cs-CZ" dirty="0"/>
              <a:t>ČLK dlouhodobě tvrdí, že navýšení kompetencí může vést:</a:t>
            </a:r>
          </a:p>
          <a:p>
            <a:pPr lvl="1" algn="just"/>
            <a:r>
              <a:rPr lang="cs-CZ" dirty="0"/>
              <a:t>k nahrazování lékařů levnější pracovní silou</a:t>
            </a:r>
          </a:p>
          <a:p>
            <a:pPr lvl="1" algn="just"/>
            <a:r>
              <a:rPr lang="pl-PL" dirty="0"/>
              <a:t>k tlaku na úspory místo kvality</a:t>
            </a:r>
          </a:p>
          <a:p>
            <a:r>
              <a:rPr lang="cs-CZ" dirty="0"/>
              <a:t>Podle komory:</a:t>
            </a:r>
          </a:p>
          <a:p>
            <a:pPr lvl="1"/>
            <a:r>
              <a:rPr lang="cs-CZ" dirty="0"/>
              <a:t>musí nést konečnou odpovědnost lékař</a:t>
            </a:r>
          </a:p>
          <a:p>
            <a:pPr lvl="1"/>
            <a:r>
              <a:rPr lang="cs-CZ" dirty="0"/>
              <a:t>musí tým řídit lékař (hierarchický model)</a:t>
            </a:r>
          </a:p>
          <a:p>
            <a:pPr algn="just"/>
            <a:endParaRPr lang="cs-CZ" dirty="0"/>
          </a:p>
          <a:p>
            <a:pPr lvl="1"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6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6760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025" y="687388"/>
            <a:ext cx="7989888" cy="1123483"/>
          </a:xfrm>
        </p:spPr>
        <p:txBody>
          <a:bodyPr/>
          <a:lstStyle/>
          <a:p>
            <a:pPr algn="ctr"/>
            <a:r>
              <a:rPr lang="cs-CZ" dirty="0"/>
              <a:t>Kompetence sester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6165" y="1963270"/>
            <a:ext cx="8104779" cy="4894729"/>
          </a:xfrm>
        </p:spPr>
        <p:txBody>
          <a:bodyPr/>
          <a:lstStyle/>
          <a:p>
            <a:pPr algn="just"/>
            <a:r>
              <a:rPr lang="cs-CZ" dirty="0"/>
              <a:t>ČLK argumentuje bezpečností a kvalitou péče:</a:t>
            </a:r>
          </a:p>
          <a:p>
            <a:pPr lvl="1" algn="just"/>
            <a:r>
              <a:rPr lang="cs-CZ" dirty="0"/>
              <a:t>změny motivované úsporami mohou ohrozit pacienty</a:t>
            </a:r>
          </a:p>
          <a:p>
            <a:pPr lvl="1" algn="just"/>
            <a:r>
              <a:rPr lang="cs-CZ" dirty="0"/>
              <a:t>systém nesmí „šetřit na úkor bezpečnosti“.</a:t>
            </a:r>
          </a:p>
          <a:p>
            <a:pPr algn="just"/>
            <a:r>
              <a:rPr lang="cs-CZ" dirty="0"/>
              <a:t>Prezident komory opakovaně zpochybňuje, že:</a:t>
            </a:r>
          </a:p>
          <a:p>
            <a:pPr lvl="1" algn="just"/>
            <a:r>
              <a:rPr lang="pl-PL" dirty="0"/>
              <a:t>problémem je nedostatek kompetencí sester</a:t>
            </a:r>
          </a:p>
          <a:p>
            <a:pPr lvl="1" algn="just"/>
            <a:r>
              <a:rPr lang="cs-CZ" dirty="0"/>
              <a:t>místo toho vidí hlavní problém v </a:t>
            </a:r>
            <a:r>
              <a:rPr lang="cs-CZ" b="1" dirty="0"/>
              <a:t>nedostatku lékařů.</a:t>
            </a:r>
          </a:p>
          <a:p>
            <a:r>
              <a:rPr lang="cs-CZ" dirty="0"/>
              <a:t>Ministerstvo zdravotnictví vytvořilo pracovní skupinu k rozšíření kompetencí sester X ČLK označuje plošné navyšování kompetencí za „nebezpečný experiment“ </a:t>
            </a:r>
          </a:p>
          <a:p>
            <a:r>
              <a:rPr lang="cs-CZ" dirty="0"/>
              <a:t>Jádro sporu:</a:t>
            </a:r>
          </a:p>
          <a:p>
            <a:pPr lvl="1"/>
            <a:r>
              <a:rPr lang="cs-CZ" dirty="0"/>
              <a:t>Sestry říkají: </a:t>
            </a:r>
            <a:r>
              <a:rPr lang="cs-CZ" i="1" dirty="0"/>
              <a:t>„Chceme kompetence na to, co už dávno děláme.“</a:t>
            </a:r>
          </a:p>
          <a:p>
            <a:pPr lvl="1"/>
            <a:r>
              <a:rPr lang="pl-PL" dirty="0"/>
              <a:t>ČLK říká: </a:t>
            </a:r>
            <a:r>
              <a:rPr lang="pl-PL" i="1" dirty="0"/>
              <a:t>„To už je delegování – ale my nechceme, aby to bylo bez lékaře.“</a:t>
            </a:r>
          </a:p>
          <a:p>
            <a:r>
              <a:rPr lang="cs-CZ" dirty="0"/>
              <a:t>ČLK není proti tomu, aby sestry dělaly víc práce. Je proti tomu, aby ji dělaly </a:t>
            </a:r>
            <a:r>
              <a:rPr lang="cs-CZ" b="1" dirty="0"/>
              <a:t>nezávisle na lékaři a místo něj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7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23763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025" y="687389"/>
            <a:ext cx="7989888" cy="935224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Profesní bakalář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8235" y="2008093"/>
            <a:ext cx="8211671" cy="6158753"/>
          </a:xfrm>
        </p:spPr>
        <p:txBody>
          <a:bodyPr/>
          <a:lstStyle/>
          <a:p>
            <a:pPr algn="just"/>
            <a:r>
              <a:rPr lang="cs-CZ" dirty="0"/>
              <a:t>Titul „Profesní bakalář“</a:t>
            </a:r>
          </a:p>
          <a:p>
            <a:pPr algn="just"/>
            <a:r>
              <a:rPr lang="cs-CZ" dirty="0"/>
              <a:t>Historický kontext vzniku návrhu označení absolventů VOŠ s kvalitní tříletou profesní přípravou neakademickým, ale profesním označením „</a:t>
            </a:r>
            <a:r>
              <a:rPr lang="cs-CZ" dirty="0" err="1"/>
              <a:t>PBc</a:t>
            </a:r>
            <a:r>
              <a:rPr lang="cs-CZ" dirty="0"/>
              <a:t>“ za jménem s odkazem na výstupy ze společného projektu VOŠ a VŠ před 7 lety (koordinátorem byla SZŠ a VOŠZ Ostrava). </a:t>
            </a:r>
          </a:p>
          <a:p>
            <a:r>
              <a:rPr lang="cs-CZ" b="1" dirty="0"/>
              <a:t>Belgie</a:t>
            </a:r>
            <a:r>
              <a:rPr lang="cs-CZ" dirty="0"/>
              <a:t> (čistý model) - explicitně rozlišuje: </a:t>
            </a:r>
          </a:p>
          <a:p>
            <a:pPr lvl="1"/>
            <a:r>
              <a:rPr lang="cs-CZ" i="1" dirty="0" err="1"/>
              <a:t>professionele</a:t>
            </a:r>
            <a:r>
              <a:rPr lang="cs-CZ" i="1" dirty="0"/>
              <a:t> </a:t>
            </a:r>
            <a:r>
              <a:rPr lang="cs-CZ" i="1" dirty="0" err="1"/>
              <a:t>bachelor</a:t>
            </a:r>
            <a:r>
              <a:rPr lang="cs-CZ" i="1" dirty="0"/>
              <a:t> / </a:t>
            </a:r>
            <a:r>
              <a:rPr lang="cs-CZ" i="1" dirty="0" err="1"/>
              <a:t>bachelier</a:t>
            </a:r>
            <a:r>
              <a:rPr lang="cs-CZ" i="1" dirty="0"/>
              <a:t> </a:t>
            </a:r>
            <a:r>
              <a:rPr lang="cs-CZ" i="1" dirty="0" err="1"/>
              <a:t>professionnel</a:t>
            </a:r>
            <a:r>
              <a:rPr lang="cs-CZ" dirty="0"/>
              <a:t> (udělují hlavně „university </a:t>
            </a:r>
            <a:r>
              <a:rPr lang="cs-CZ" dirty="0" err="1"/>
              <a:t>colleges</a:t>
            </a:r>
            <a:r>
              <a:rPr lang="cs-CZ" dirty="0"/>
              <a:t>“)</a:t>
            </a:r>
          </a:p>
          <a:p>
            <a:pPr lvl="1"/>
            <a:r>
              <a:rPr lang="cs-CZ" i="1" dirty="0" err="1"/>
              <a:t>academic</a:t>
            </a:r>
            <a:r>
              <a:rPr lang="cs-CZ" i="1" dirty="0"/>
              <a:t> </a:t>
            </a:r>
            <a:r>
              <a:rPr lang="cs-CZ" i="1" dirty="0" err="1"/>
              <a:t>bachelor</a:t>
            </a:r>
            <a:r>
              <a:rPr lang="cs-CZ" dirty="0"/>
              <a:t> </a:t>
            </a:r>
          </a:p>
          <a:p>
            <a:pPr lvl="2"/>
            <a:r>
              <a:rPr lang="cs-CZ" dirty="0"/>
              <a:t>zdravotnictví, sociální péče, pedagogika, obchod &amp; management…</a:t>
            </a:r>
          </a:p>
          <a:p>
            <a:r>
              <a:rPr lang="cs-CZ" b="1" dirty="0"/>
              <a:t>Nizozemsko</a:t>
            </a:r>
            <a:r>
              <a:rPr lang="cs-CZ" dirty="0"/>
              <a:t> (stejný princip)</a:t>
            </a:r>
          </a:p>
          <a:p>
            <a:pPr lvl="1"/>
            <a:r>
              <a:rPr lang="cs-CZ" dirty="0"/>
              <a:t>formálně se nepoužívá název „profesní bakalář“, ale: </a:t>
            </a:r>
          </a:p>
          <a:p>
            <a:pPr lvl="1"/>
            <a:r>
              <a:rPr lang="cs-CZ" dirty="0"/>
              <a:t>HBO </a:t>
            </a:r>
            <a:r>
              <a:rPr lang="cs-CZ" dirty="0" err="1"/>
              <a:t>bachelor</a:t>
            </a:r>
            <a:r>
              <a:rPr lang="cs-CZ" dirty="0"/>
              <a:t> (</a:t>
            </a:r>
            <a:r>
              <a:rPr lang="cs-CZ" dirty="0" err="1"/>
              <a:t>universities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applied</a:t>
            </a:r>
            <a:r>
              <a:rPr lang="cs-CZ" dirty="0"/>
              <a:t> </a:t>
            </a:r>
            <a:r>
              <a:rPr lang="cs-CZ" dirty="0" err="1"/>
              <a:t>sciences</a:t>
            </a:r>
            <a:r>
              <a:rPr lang="cs-CZ" dirty="0"/>
              <a:t>) = profesně orientovaný </a:t>
            </a:r>
          </a:p>
          <a:p>
            <a:pPr lvl="1"/>
            <a:r>
              <a:rPr lang="cs-CZ" dirty="0"/>
              <a:t>WO </a:t>
            </a:r>
            <a:r>
              <a:rPr lang="cs-CZ" dirty="0" err="1"/>
              <a:t>bachelor</a:t>
            </a:r>
            <a:r>
              <a:rPr lang="cs-CZ" dirty="0"/>
              <a:t> (</a:t>
            </a:r>
            <a:r>
              <a:rPr lang="cs-CZ" dirty="0" err="1"/>
              <a:t>universities</a:t>
            </a:r>
            <a:r>
              <a:rPr lang="cs-CZ" dirty="0"/>
              <a:t>) = akademický</a:t>
            </a:r>
          </a:p>
          <a:p>
            <a:pPr marL="358775" lvl="1" indent="0">
              <a:buNone/>
            </a:pPr>
            <a:endParaRPr lang="cs-CZ" dirty="0"/>
          </a:p>
          <a:p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8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70109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Profesní </a:t>
            </a:r>
            <a:r>
              <a:rPr lang="cs-CZ" dirty="0" err="1"/>
              <a:t>bakalař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6165" y="1999129"/>
            <a:ext cx="8104779" cy="4401671"/>
          </a:xfrm>
        </p:spPr>
        <p:txBody>
          <a:bodyPr/>
          <a:lstStyle/>
          <a:p>
            <a:r>
              <a:rPr lang="cs-CZ" b="1" dirty="0"/>
              <a:t>Dánsko</a:t>
            </a:r>
          </a:p>
          <a:p>
            <a:pPr lvl="1"/>
            <a:r>
              <a:rPr lang="cs-CZ" dirty="0"/>
              <a:t>používá přímo termín “Professional </a:t>
            </a:r>
            <a:r>
              <a:rPr lang="cs-CZ" dirty="0" err="1"/>
              <a:t>Bachelor</a:t>
            </a:r>
            <a:r>
              <a:rPr lang="cs-CZ" dirty="0"/>
              <a:t>”</a:t>
            </a:r>
          </a:p>
          <a:p>
            <a:r>
              <a:rPr lang="cs-CZ" b="1" dirty="0"/>
              <a:t>Finsko</a:t>
            </a:r>
          </a:p>
          <a:p>
            <a:pPr lvl="1"/>
            <a:r>
              <a:rPr lang="cs-CZ" dirty="0"/>
              <a:t>podobný model jako Nizozemsko: </a:t>
            </a:r>
          </a:p>
          <a:p>
            <a:pPr lvl="1"/>
            <a:r>
              <a:rPr lang="cs-CZ" dirty="0" err="1"/>
              <a:t>Universities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Applied</a:t>
            </a:r>
            <a:r>
              <a:rPr lang="cs-CZ" dirty="0"/>
              <a:t> </a:t>
            </a:r>
            <a:r>
              <a:rPr lang="cs-CZ" dirty="0" err="1"/>
              <a:t>Sciences</a:t>
            </a:r>
            <a:r>
              <a:rPr lang="cs-CZ" dirty="0"/>
              <a:t> (UAS) → profesní bakalář </a:t>
            </a:r>
          </a:p>
          <a:p>
            <a:pPr lvl="1"/>
            <a:r>
              <a:rPr lang="cs-CZ" dirty="0"/>
              <a:t>důraz na praxi, stáže, kontakt s trhem práce (zdravotnictví – sestry, porodní asistentky; sociální služby, technické obory, obchod)</a:t>
            </a:r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9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588375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Diplomovaný farmaceutický asistent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Online meeting  – zástupci oboru DFA + vedení asociace (19. 3. 2026)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nesouhlas s navrženou duplicitou (dvojkolejností) vzdělávání oboru FA na vyšších                        a vysokých školách zejména v situaci, kdy duplicita vzdělávání ošetřovatelských profesí je již 15 let kritizována a odmítána jako nesystémová;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dostatečný počet vzdělavatelů oboru FA v krajích, republika je rovnoměrně saturována a o nedostatku mluví pouze Praha;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Závěr: vzdělavatelé nepodporují návrh děkanů FAF v Brně a Hradci Králové a Komory FA otevřít bakalářská studia.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10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144018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5139D-3CA9-42BE-903F-F4A81F59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FA6ECD-9C1E-413C-8858-B755476D4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sz="4000" b="1" dirty="0"/>
              <a:t>DĚKUJI ZA POZORNOST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80C8C05-7B01-483E-8388-5CBF2C72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FD4FB-E84B-4368-9925-46880C6D1E5D}" type="slidenum">
              <a:rPr lang="en-US" altLang="cs-CZ" smtClean="0"/>
              <a:pPr>
                <a:defRPr/>
              </a:pPr>
              <a:t>11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792391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videnda">
  <a:themeElements>
    <a:clrScheme name="Vlastní 5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C00000"/>
      </a:accent2>
      <a:accent3>
        <a:srgbClr val="1A3260"/>
      </a:accent3>
      <a:accent4>
        <a:srgbClr val="1A3260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a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TM02900722[[fn=Zasedací místnost Ion]]</Template>
  <TotalTime>18317</TotalTime>
  <Words>899</Words>
  <Application>Microsoft Office PowerPoint</Application>
  <PresentationFormat>Prezentácia na obrazovke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3</vt:i4>
      </vt:variant>
      <vt:variant>
        <vt:lpstr>Nadpisy snímok</vt:lpstr>
      </vt:variant>
      <vt:variant>
        <vt:i4>11</vt:i4>
      </vt:variant>
    </vt:vector>
  </HeadingPairs>
  <TitlesOfParts>
    <vt:vector size="19" baseType="lpstr">
      <vt:lpstr>Calibri</vt:lpstr>
      <vt:lpstr>Calibri Light</vt:lpstr>
      <vt:lpstr>Gill Sans MT</vt:lpstr>
      <vt:lpstr>Wingdings</vt:lpstr>
      <vt:lpstr>Wingdings 2</vt:lpstr>
      <vt:lpstr>HDOfficeLightV0</vt:lpstr>
      <vt:lpstr>1_HDOfficeLightV0</vt:lpstr>
      <vt:lpstr>Dividenda</vt:lpstr>
      <vt:lpstr>ASOCIACE ZDRAVOTNICKÝCH ŠKOL ČESKÉ REPUBLIKY   Sídlo: Komenského 234/6, 500 03 Hradec Králové </vt:lpstr>
      <vt:lpstr> </vt:lpstr>
      <vt:lpstr>SPOLUPRÁCE MZ ČR A MZ SR</vt:lpstr>
      <vt:lpstr>JEDNÁNÍ S MINISTREM ZDRAVOTNICTVÍ 20. 3. 2026</vt:lpstr>
      <vt:lpstr>Nedostatek sester</vt:lpstr>
      <vt:lpstr>Kompetence sester</vt:lpstr>
      <vt:lpstr>Kompetence sester</vt:lpstr>
      <vt:lpstr>Profesní bakalář</vt:lpstr>
      <vt:lpstr>Profesní bakalař</vt:lpstr>
      <vt:lpstr>Diplomovaný farmaceutický asistent</vt:lpstr>
      <vt:lpstr>Prezentácia programu PowerPoint</vt:lpstr>
    </vt:vector>
  </TitlesOfParts>
  <Company>Fakultní nemocnice Plzeň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FN Plzeň</dc:title>
  <dc:creator>zornovad</dc:creator>
  <cp:lastModifiedBy>miroslav sekula</cp:lastModifiedBy>
  <cp:revision>277</cp:revision>
  <cp:lastPrinted>2018-03-05T07:02:59Z</cp:lastPrinted>
  <dcterms:created xsi:type="dcterms:W3CDTF">2016-09-18T19:35:41Z</dcterms:created>
  <dcterms:modified xsi:type="dcterms:W3CDTF">2026-04-23T05:17:25Z</dcterms:modified>
</cp:coreProperties>
</file>